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9" r:id="rId1"/>
  </p:sldMasterIdLst>
  <p:notesMasterIdLst>
    <p:notesMasterId r:id="rId24"/>
  </p:notesMasterIdLst>
  <p:sldIdLst>
    <p:sldId id="256" r:id="rId2"/>
    <p:sldId id="258" r:id="rId3"/>
    <p:sldId id="276" r:id="rId4"/>
    <p:sldId id="277" r:id="rId5"/>
    <p:sldId id="278" r:id="rId6"/>
    <p:sldId id="259" r:id="rId7"/>
    <p:sldId id="263" r:id="rId8"/>
    <p:sldId id="264" r:id="rId9"/>
    <p:sldId id="265" r:id="rId10"/>
    <p:sldId id="273" r:id="rId11"/>
    <p:sldId id="261" r:id="rId12"/>
    <p:sldId id="266" r:id="rId13"/>
    <p:sldId id="262" r:id="rId14"/>
    <p:sldId id="272" r:id="rId15"/>
    <p:sldId id="267" r:id="rId16"/>
    <p:sldId id="274" r:id="rId17"/>
    <p:sldId id="275" r:id="rId18"/>
    <p:sldId id="269" r:id="rId19"/>
    <p:sldId id="270" r:id="rId20"/>
    <p:sldId id="271" r:id="rId21"/>
    <p:sldId id="268" r:id="rId22"/>
    <p:sldId id="280" r:id="rId23"/>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ittlere Formatvorlage 2 - Akz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58" autoAdjust="0"/>
    <p:restoredTop sz="82099" autoAdjust="0"/>
  </p:normalViewPr>
  <p:slideViewPr>
    <p:cSldViewPr snapToGrid="0">
      <p:cViewPr varScale="1">
        <p:scale>
          <a:sx n="94" d="100"/>
          <a:sy n="94" d="100"/>
        </p:scale>
        <p:origin x="117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tiff>
</file>

<file path=ppt/media/image13.png>
</file>

<file path=ppt/media/image2.png>
</file>

<file path=ppt/media/image3.png>
</file>

<file path=ppt/media/image4.png>
</file>

<file path=ppt/media/image5.png>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3F77B5-4C98-48EF-9B27-F293B81FDC0C}" type="datetimeFigureOut">
              <a:rPr lang="de-DE" smtClean="0"/>
              <a:t>29.06.2018</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8479DE-ECEF-4164-9621-85F6E8D4625C}" type="slidenum">
              <a:rPr lang="de-DE" smtClean="0"/>
              <a:t>‹Nr.›</a:t>
            </a:fld>
            <a:endParaRPr lang="de-DE"/>
          </a:p>
        </p:txBody>
      </p:sp>
    </p:spTree>
    <p:extLst>
      <p:ext uri="{BB962C8B-B14F-4D97-AF65-F5344CB8AC3E}">
        <p14:creationId xmlns:p14="http://schemas.microsoft.com/office/powerpoint/2010/main" val="36832722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1</a:t>
            </a:fld>
            <a:endParaRPr lang="de-DE"/>
          </a:p>
        </p:txBody>
      </p:sp>
    </p:spTree>
    <p:extLst>
      <p:ext uri="{BB962C8B-B14F-4D97-AF65-F5344CB8AC3E}">
        <p14:creationId xmlns:p14="http://schemas.microsoft.com/office/powerpoint/2010/main" val="14375092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10</a:t>
            </a:fld>
            <a:endParaRPr lang="de-DE"/>
          </a:p>
        </p:txBody>
      </p:sp>
    </p:spTree>
    <p:extLst>
      <p:ext uri="{BB962C8B-B14F-4D97-AF65-F5344CB8AC3E}">
        <p14:creationId xmlns:p14="http://schemas.microsoft.com/office/powerpoint/2010/main" val="20499019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11</a:t>
            </a:fld>
            <a:endParaRPr lang="de-DE"/>
          </a:p>
        </p:txBody>
      </p:sp>
    </p:spTree>
    <p:extLst>
      <p:ext uri="{BB962C8B-B14F-4D97-AF65-F5344CB8AC3E}">
        <p14:creationId xmlns:p14="http://schemas.microsoft.com/office/powerpoint/2010/main" val="14003590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12</a:t>
            </a:fld>
            <a:endParaRPr lang="de-DE"/>
          </a:p>
        </p:txBody>
      </p:sp>
    </p:spTree>
    <p:extLst>
      <p:ext uri="{BB962C8B-B14F-4D97-AF65-F5344CB8AC3E}">
        <p14:creationId xmlns:p14="http://schemas.microsoft.com/office/powerpoint/2010/main" val="39942871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13</a:t>
            </a:fld>
            <a:endParaRPr lang="de-DE"/>
          </a:p>
        </p:txBody>
      </p:sp>
    </p:spTree>
    <p:extLst>
      <p:ext uri="{BB962C8B-B14F-4D97-AF65-F5344CB8AC3E}">
        <p14:creationId xmlns:p14="http://schemas.microsoft.com/office/powerpoint/2010/main" val="802716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14</a:t>
            </a:fld>
            <a:endParaRPr lang="de-DE"/>
          </a:p>
        </p:txBody>
      </p:sp>
    </p:spTree>
    <p:extLst>
      <p:ext uri="{BB962C8B-B14F-4D97-AF65-F5344CB8AC3E}">
        <p14:creationId xmlns:p14="http://schemas.microsoft.com/office/powerpoint/2010/main" val="34353057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15</a:t>
            </a:fld>
            <a:endParaRPr lang="de-DE"/>
          </a:p>
        </p:txBody>
      </p:sp>
    </p:spTree>
    <p:extLst>
      <p:ext uri="{BB962C8B-B14F-4D97-AF65-F5344CB8AC3E}">
        <p14:creationId xmlns:p14="http://schemas.microsoft.com/office/powerpoint/2010/main" val="40498582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16</a:t>
            </a:fld>
            <a:endParaRPr lang="de-DE"/>
          </a:p>
        </p:txBody>
      </p:sp>
    </p:spTree>
    <p:extLst>
      <p:ext uri="{BB962C8B-B14F-4D97-AF65-F5344CB8AC3E}">
        <p14:creationId xmlns:p14="http://schemas.microsoft.com/office/powerpoint/2010/main" val="34615904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17</a:t>
            </a:fld>
            <a:endParaRPr lang="de-DE"/>
          </a:p>
        </p:txBody>
      </p:sp>
    </p:spTree>
    <p:extLst>
      <p:ext uri="{BB962C8B-B14F-4D97-AF65-F5344CB8AC3E}">
        <p14:creationId xmlns:p14="http://schemas.microsoft.com/office/powerpoint/2010/main" val="37083319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18</a:t>
            </a:fld>
            <a:endParaRPr lang="de-DE"/>
          </a:p>
        </p:txBody>
      </p:sp>
    </p:spTree>
    <p:extLst>
      <p:ext uri="{BB962C8B-B14F-4D97-AF65-F5344CB8AC3E}">
        <p14:creationId xmlns:p14="http://schemas.microsoft.com/office/powerpoint/2010/main" val="2880050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19</a:t>
            </a:fld>
            <a:endParaRPr lang="de-DE"/>
          </a:p>
        </p:txBody>
      </p:sp>
    </p:spTree>
    <p:extLst>
      <p:ext uri="{BB962C8B-B14F-4D97-AF65-F5344CB8AC3E}">
        <p14:creationId xmlns:p14="http://schemas.microsoft.com/office/powerpoint/2010/main" val="30941418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2</a:t>
            </a:fld>
            <a:endParaRPr lang="de-DE"/>
          </a:p>
        </p:txBody>
      </p:sp>
    </p:spTree>
    <p:extLst>
      <p:ext uri="{BB962C8B-B14F-4D97-AF65-F5344CB8AC3E}">
        <p14:creationId xmlns:p14="http://schemas.microsoft.com/office/powerpoint/2010/main" val="25648245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20</a:t>
            </a:fld>
            <a:endParaRPr lang="de-DE"/>
          </a:p>
        </p:txBody>
      </p:sp>
    </p:spTree>
    <p:extLst>
      <p:ext uri="{BB962C8B-B14F-4D97-AF65-F5344CB8AC3E}">
        <p14:creationId xmlns:p14="http://schemas.microsoft.com/office/powerpoint/2010/main" val="40589241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21</a:t>
            </a:fld>
            <a:endParaRPr lang="de-DE"/>
          </a:p>
        </p:txBody>
      </p:sp>
    </p:spTree>
    <p:extLst>
      <p:ext uri="{BB962C8B-B14F-4D97-AF65-F5344CB8AC3E}">
        <p14:creationId xmlns:p14="http://schemas.microsoft.com/office/powerpoint/2010/main" val="9255790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22</a:t>
            </a:fld>
            <a:endParaRPr lang="de-DE"/>
          </a:p>
        </p:txBody>
      </p:sp>
    </p:spTree>
    <p:extLst>
      <p:ext uri="{BB962C8B-B14F-4D97-AF65-F5344CB8AC3E}">
        <p14:creationId xmlns:p14="http://schemas.microsoft.com/office/powerpoint/2010/main" val="3961109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3</a:t>
            </a:fld>
            <a:endParaRPr lang="de-DE"/>
          </a:p>
        </p:txBody>
      </p:sp>
    </p:spTree>
    <p:extLst>
      <p:ext uri="{BB962C8B-B14F-4D97-AF65-F5344CB8AC3E}">
        <p14:creationId xmlns:p14="http://schemas.microsoft.com/office/powerpoint/2010/main" val="3252015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4</a:t>
            </a:fld>
            <a:endParaRPr lang="de-DE"/>
          </a:p>
        </p:txBody>
      </p:sp>
    </p:spTree>
    <p:extLst>
      <p:ext uri="{BB962C8B-B14F-4D97-AF65-F5344CB8AC3E}">
        <p14:creationId xmlns:p14="http://schemas.microsoft.com/office/powerpoint/2010/main" val="10977227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5</a:t>
            </a:fld>
            <a:endParaRPr lang="de-DE"/>
          </a:p>
        </p:txBody>
      </p:sp>
    </p:spTree>
    <p:extLst>
      <p:ext uri="{BB962C8B-B14F-4D97-AF65-F5344CB8AC3E}">
        <p14:creationId xmlns:p14="http://schemas.microsoft.com/office/powerpoint/2010/main" val="8203183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6</a:t>
            </a:fld>
            <a:endParaRPr lang="de-DE"/>
          </a:p>
        </p:txBody>
      </p:sp>
    </p:spTree>
    <p:extLst>
      <p:ext uri="{BB962C8B-B14F-4D97-AF65-F5344CB8AC3E}">
        <p14:creationId xmlns:p14="http://schemas.microsoft.com/office/powerpoint/2010/main" val="8089717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7</a:t>
            </a:fld>
            <a:endParaRPr lang="de-DE"/>
          </a:p>
        </p:txBody>
      </p:sp>
    </p:spTree>
    <p:extLst>
      <p:ext uri="{BB962C8B-B14F-4D97-AF65-F5344CB8AC3E}">
        <p14:creationId xmlns:p14="http://schemas.microsoft.com/office/powerpoint/2010/main" val="42657060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8</a:t>
            </a:fld>
            <a:endParaRPr lang="de-DE"/>
          </a:p>
        </p:txBody>
      </p:sp>
    </p:spTree>
    <p:extLst>
      <p:ext uri="{BB962C8B-B14F-4D97-AF65-F5344CB8AC3E}">
        <p14:creationId xmlns:p14="http://schemas.microsoft.com/office/powerpoint/2010/main" val="7221796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E58479DE-ECEF-4164-9621-85F6E8D4625C}" type="slidenum">
              <a:rPr lang="de-DE" smtClean="0"/>
              <a:t>9</a:t>
            </a:fld>
            <a:endParaRPr lang="de-DE"/>
          </a:p>
        </p:txBody>
      </p:sp>
    </p:spTree>
    <p:extLst>
      <p:ext uri="{BB962C8B-B14F-4D97-AF65-F5344CB8AC3E}">
        <p14:creationId xmlns:p14="http://schemas.microsoft.com/office/powerpoint/2010/main" val="15303492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1524000" y="1122363"/>
            <a:ext cx="9144000" cy="2387600"/>
          </a:xfrm>
        </p:spPr>
        <p:txBody>
          <a:bodyPr anchor="b"/>
          <a:lstStyle>
            <a:lvl1pPr algn="ctr">
              <a:defRPr sz="6000"/>
            </a:lvl1pPr>
          </a:lstStyle>
          <a:p>
            <a:r>
              <a:rPr lang="de-DE"/>
              <a:t>Titelmasterformat durch Klicken bearbeiten</a:t>
            </a:r>
          </a:p>
        </p:txBody>
      </p:sp>
      <p:sp>
        <p:nvSpPr>
          <p:cNvPr id="3" name="Untertitel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p>
        </p:txBody>
      </p:sp>
      <p:sp>
        <p:nvSpPr>
          <p:cNvPr id="4" name="Datumsplatzhalter 3"/>
          <p:cNvSpPr>
            <a:spLocks noGrp="1"/>
          </p:cNvSpPr>
          <p:nvPr>
            <p:ph type="dt" sz="half" idx="10"/>
          </p:nvPr>
        </p:nvSpPr>
        <p:spPr/>
        <p:txBody>
          <a:bodyPr/>
          <a:lstStyle/>
          <a:p>
            <a:fld id="{839BFC5F-6087-49F0-9ABA-08C20685B691}" type="datetime1">
              <a:rPr lang="de-DE" smtClean="0"/>
              <a:t>29.06.2018</a:t>
            </a:fld>
            <a:endParaRPr lang="de-DE"/>
          </a:p>
        </p:txBody>
      </p:sp>
      <p:sp>
        <p:nvSpPr>
          <p:cNvPr id="5" name="Fußzeilenplatzhalter 4"/>
          <p:cNvSpPr>
            <a:spLocks noGrp="1"/>
          </p:cNvSpPr>
          <p:nvPr>
            <p:ph type="ftr" sz="quarter" idx="11"/>
          </p:nvPr>
        </p:nvSpPr>
        <p:spPr/>
        <p:txBody>
          <a:bodyPr/>
          <a:lstStyle/>
          <a:p>
            <a:r>
              <a:rPr lang="de-DE"/>
              <a:t>Bauer Marius, Aberan Sivalingam</a:t>
            </a:r>
          </a:p>
        </p:txBody>
      </p:sp>
      <p:sp>
        <p:nvSpPr>
          <p:cNvPr id="6" name="Foliennummernplatzhalter 5"/>
          <p:cNvSpPr>
            <a:spLocks noGrp="1"/>
          </p:cNvSpPr>
          <p:nvPr>
            <p:ph type="sldNum" sz="quarter" idx="12"/>
          </p:nvPr>
        </p:nvSpPr>
        <p:spPr/>
        <p:txBody>
          <a:bodyPr/>
          <a:lstStyle/>
          <a:p>
            <a:fld id="{AE5F81DC-DD2F-4A83-858F-251E14663888}" type="slidenum">
              <a:rPr lang="de-DE" smtClean="0"/>
              <a:t>‹Nr.›</a:t>
            </a:fld>
            <a:endParaRPr lang="de-DE"/>
          </a:p>
        </p:txBody>
      </p:sp>
    </p:spTree>
    <p:extLst>
      <p:ext uri="{BB962C8B-B14F-4D97-AF65-F5344CB8AC3E}">
        <p14:creationId xmlns:p14="http://schemas.microsoft.com/office/powerpoint/2010/main" val="29214535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Vertikaler Textplatzhalter 2"/>
          <p:cNvSpPr>
            <a:spLocks noGrp="1"/>
          </p:cNvSpPr>
          <p:nvPr>
            <p:ph type="body" orient="vert" idx="1"/>
          </p:nvPr>
        </p:nvSpPr>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FA7EF8BF-3FF3-483A-BCDB-37F86BE7A92B}" type="datetime1">
              <a:rPr lang="de-DE" smtClean="0"/>
              <a:t>29.06.2018</a:t>
            </a:fld>
            <a:endParaRPr lang="de-DE"/>
          </a:p>
        </p:txBody>
      </p:sp>
      <p:sp>
        <p:nvSpPr>
          <p:cNvPr id="5" name="Fußzeilenplatzhalter 4"/>
          <p:cNvSpPr>
            <a:spLocks noGrp="1"/>
          </p:cNvSpPr>
          <p:nvPr>
            <p:ph type="ftr" sz="quarter" idx="11"/>
          </p:nvPr>
        </p:nvSpPr>
        <p:spPr/>
        <p:txBody>
          <a:bodyPr/>
          <a:lstStyle/>
          <a:p>
            <a:r>
              <a:rPr lang="de-DE"/>
              <a:t>Bauer Marius, Aberan Sivalingam</a:t>
            </a:r>
          </a:p>
        </p:txBody>
      </p:sp>
      <p:sp>
        <p:nvSpPr>
          <p:cNvPr id="6" name="Foliennummernplatzhalter 5"/>
          <p:cNvSpPr>
            <a:spLocks noGrp="1"/>
          </p:cNvSpPr>
          <p:nvPr>
            <p:ph type="sldNum" sz="quarter" idx="12"/>
          </p:nvPr>
        </p:nvSpPr>
        <p:spPr/>
        <p:txBody>
          <a:bodyPr/>
          <a:lstStyle/>
          <a:p>
            <a:fld id="{AE5F81DC-DD2F-4A83-858F-251E14663888}" type="slidenum">
              <a:rPr lang="de-DE" smtClean="0"/>
              <a:t>‹Nr.›</a:t>
            </a:fld>
            <a:endParaRPr lang="de-DE"/>
          </a:p>
        </p:txBody>
      </p:sp>
    </p:spTree>
    <p:extLst>
      <p:ext uri="{BB962C8B-B14F-4D97-AF65-F5344CB8AC3E}">
        <p14:creationId xmlns:p14="http://schemas.microsoft.com/office/powerpoint/2010/main" val="13058629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8724900" y="365125"/>
            <a:ext cx="2628900" cy="5811838"/>
          </a:xfrm>
        </p:spPr>
        <p:txBody>
          <a:bodyPr vert="eaVert"/>
          <a:lstStyle/>
          <a:p>
            <a:r>
              <a:rPr lang="de-DE"/>
              <a:t>Titelmasterformat durch Klicken bearbeiten</a:t>
            </a:r>
          </a:p>
        </p:txBody>
      </p:sp>
      <p:sp>
        <p:nvSpPr>
          <p:cNvPr id="3" name="Vertikaler Textplatzhalter 2"/>
          <p:cNvSpPr>
            <a:spLocks noGrp="1"/>
          </p:cNvSpPr>
          <p:nvPr>
            <p:ph type="body" orient="vert" idx="1"/>
          </p:nvPr>
        </p:nvSpPr>
        <p:spPr>
          <a:xfrm>
            <a:off x="838200" y="365125"/>
            <a:ext cx="7734300" cy="5811838"/>
          </a:xfrm>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E1340C6D-1D13-4330-B059-E079C2B0DB70}" type="datetime1">
              <a:rPr lang="de-DE" smtClean="0"/>
              <a:t>29.06.2018</a:t>
            </a:fld>
            <a:endParaRPr lang="de-DE"/>
          </a:p>
        </p:txBody>
      </p:sp>
      <p:sp>
        <p:nvSpPr>
          <p:cNvPr id="5" name="Fußzeilenplatzhalter 4"/>
          <p:cNvSpPr>
            <a:spLocks noGrp="1"/>
          </p:cNvSpPr>
          <p:nvPr>
            <p:ph type="ftr" sz="quarter" idx="11"/>
          </p:nvPr>
        </p:nvSpPr>
        <p:spPr/>
        <p:txBody>
          <a:bodyPr/>
          <a:lstStyle/>
          <a:p>
            <a:r>
              <a:rPr lang="de-DE"/>
              <a:t>Bauer Marius, Aberan Sivalingam</a:t>
            </a:r>
          </a:p>
        </p:txBody>
      </p:sp>
      <p:sp>
        <p:nvSpPr>
          <p:cNvPr id="6" name="Foliennummernplatzhalter 5"/>
          <p:cNvSpPr>
            <a:spLocks noGrp="1"/>
          </p:cNvSpPr>
          <p:nvPr>
            <p:ph type="sldNum" sz="quarter" idx="12"/>
          </p:nvPr>
        </p:nvSpPr>
        <p:spPr/>
        <p:txBody>
          <a:bodyPr/>
          <a:lstStyle/>
          <a:p>
            <a:fld id="{AE5F81DC-DD2F-4A83-858F-251E14663888}" type="slidenum">
              <a:rPr lang="de-DE" smtClean="0"/>
              <a:t>‹Nr.›</a:t>
            </a:fld>
            <a:endParaRPr lang="de-DE"/>
          </a:p>
        </p:txBody>
      </p:sp>
    </p:spTree>
    <p:extLst>
      <p:ext uri="{BB962C8B-B14F-4D97-AF65-F5344CB8AC3E}">
        <p14:creationId xmlns:p14="http://schemas.microsoft.com/office/powerpoint/2010/main" val="1528647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idx="1"/>
          </p:nvPr>
        </p:nvSpPr>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10"/>
          </p:nvPr>
        </p:nvSpPr>
        <p:spPr/>
        <p:txBody>
          <a:bodyPr/>
          <a:lstStyle/>
          <a:p>
            <a:fld id="{A588B9DB-9FCD-4BA5-AC98-087AD3505D8D}" type="datetime1">
              <a:rPr lang="de-DE" smtClean="0"/>
              <a:t>29.06.2018</a:t>
            </a:fld>
            <a:endParaRPr lang="de-DE"/>
          </a:p>
        </p:txBody>
      </p:sp>
      <p:sp>
        <p:nvSpPr>
          <p:cNvPr id="5" name="Fußzeilenplatzhalter 4"/>
          <p:cNvSpPr>
            <a:spLocks noGrp="1"/>
          </p:cNvSpPr>
          <p:nvPr>
            <p:ph type="ftr" sz="quarter" idx="11"/>
          </p:nvPr>
        </p:nvSpPr>
        <p:spPr/>
        <p:txBody>
          <a:bodyPr/>
          <a:lstStyle/>
          <a:p>
            <a:r>
              <a:rPr lang="de-DE"/>
              <a:t>Bauer Marius, Aberan Sivalingam</a:t>
            </a:r>
          </a:p>
        </p:txBody>
      </p:sp>
      <p:sp>
        <p:nvSpPr>
          <p:cNvPr id="6" name="Foliennummernplatzhalter 5"/>
          <p:cNvSpPr>
            <a:spLocks noGrp="1"/>
          </p:cNvSpPr>
          <p:nvPr>
            <p:ph type="sldNum" sz="quarter" idx="12"/>
          </p:nvPr>
        </p:nvSpPr>
        <p:spPr/>
        <p:txBody>
          <a:bodyPr/>
          <a:lstStyle/>
          <a:p>
            <a:fld id="{AE5F81DC-DD2F-4A83-858F-251E14663888}" type="slidenum">
              <a:rPr lang="de-DE" smtClean="0"/>
              <a:t>‹Nr.›</a:t>
            </a:fld>
            <a:endParaRPr lang="de-DE"/>
          </a:p>
        </p:txBody>
      </p:sp>
    </p:spTree>
    <p:extLst>
      <p:ext uri="{BB962C8B-B14F-4D97-AF65-F5344CB8AC3E}">
        <p14:creationId xmlns:p14="http://schemas.microsoft.com/office/powerpoint/2010/main" val="12535784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de-DE"/>
              <a:t>Titelmasterformat durch Klicken bearbeiten</a:t>
            </a:r>
          </a:p>
        </p:txBody>
      </p:sp>
      <p:sp>
        <p:nvSpPr>
          <p:cNvPr id="3" name="Textplatzhalt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e-DE"/>
              <a:t>Formatvorlagen des Textmasters bearbeiten</a:t>
            </a:r>
          </a:p>
        </p:txBody>
      </p:sp>
      <p:sp>
        <p:nvSpPr>
          <p:cNvPr id="4" name="Datumsplatzhalter 3"/>
          <p:cNvSpPr>
            <a:spLocks noGrp="1"/>
          </p:cNvSpPr>
          <p:nvPr>
            <p:ph type="dt" sz="half" idx="10"/>
          </p:nvPr>
        </p:nvSpPr>
        <p:spPr/>
        <p:txBody>
          <a:bodyPr/>
          <a:lstStyle/>
          <a:p>
            <a:fld id="{4307B819-B7F7-4E8A-BA6B-088E13EE99F7}" type="datetime1">
              <a:rPr lang="de-DE" smtClean="0"/>
              <a:t>29.06.2018</a:t>
            </a:fld>
            <a:endParaRPr lang="de-DE"/>
          </a:p>
        </p:txBody>
      </p:sp>
      <p:sp>
        <p:nvSpPr>
          <p:cNvPr id="5" name="Fußzeilenplatzhalter 4"/>
          <p:cNvSpPr>
            <a:spLocks noGrp="1"/>
          </p:cNvSpPr>
          <p:nvPr>
            <p:ph type="ftr" sz="quarter" idx="11"/>
          </p:nvPr>
        </p:nvSpPr>
        <p:spPr/>
        <p:txBody>
          <a:bodyPr/>
          <a:lstStyle/>
          <a:p>
            <a:r>
              <a:rPr lang="de-DE"/>
              <a:t>Bauer Marius, Aberan Sivalingam</a:t>
            </a:r>
          </a:p>
        </p:txBody>
      </p:sp>
      <p:sp>
        <p:nvSpPr>
          <p:cNvPr id="6" name="Foliennummernplatzhalter 5"/>
          <p:cNvSpPr>
            <a:spLocks noGrp="1"/>
          </p:cNvSpPr>
          <p:nvPr>
            <p:ph type="sldNum" sz="quarter" idx="12"/>
          </p:nvPr>
        </p:nvSpPr>
        <p:spPr/>
        <p:txBody>
          <a:bodyPr/>
          <a:lstStyle/>
          <a:p>
            <a:fld id="{AE5F81DC-DD2F-4A83-858F-251E14663888}" type="slidenum">
              <a:rPr lang="de-DE" smtClean="0"/>
              <a:t>‹Nr.›</a:t>
            </a:fld>
            <a:endParaRPr lang="de-DE"/>
          </a:p>
        </p:txBody>
      </p:sp>
    </p:spTree>
    <p:extLst>
      <p:ext uri="{BB962C8B-B14F-4D97-AF65-F5344CB8AC3E}">
        <p14:creationId xmlns:p14="http://schemas.microsoft.com/office/powerpoint/2010/main" val="35992816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Inhaltsplatzhalter 2"/>
          <p:cNvSpPr>
            <a:spLocks noGrp="1"/>
          </p:cNvSpPr>
          <p:nvPr>
            <p:ph sz="half" idx="1"/>
          </p:nvPr>
        </p:nvSpPr>
        <p:spPr>
          <a:xfrm>
            <a:off x="838200" y="1825625"/>
            <a:ext cx="5181600" cy="435133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p:cNvSpPr>
            <a:spLocks noGrp="1"/>
          </p:cNvSpPr>
          <p:nvPr>
            <p:ph sz="half" idx="2"/>
          </p:nvPr>
        </p:nvSpPr>
        <p:spPr>
          <a:xfrm>
            <a:off x="6172200" y="1825625"/>
            <a:ext cx="5181600" cy="435133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p:cNvSpPr>
            <a:spLocks noGrp="1"/>
          </p:cNvSpPr>
          <p:nvPr>
            <p:ph type="dt" sz="half" idx="10"/>
          </p:nvPr>
        </p:nvSpPr>
        <p:spPr/>
        <p:txBody>
          <a:bodyPr/>
          <a:lstStyle/>
          <a:p>
            <a:fld id="{D6FC4AF8-5532-4203-80CF-748E22FD67E8}" type="datetime1">
              <a:rPr lang="de-DE" smtClean="0"/>
              <a:t>29.06.2018</a:t>
            </a:fld>
            <a:endParaRPr lang="de-DE"/>
          </a:p>
        </p:txBody>
      </p:sp>
      <p:sp>
        <p:nvSpPr>
          <p:cNvPr id="6" name="Fußzeilenplatzhalter 5"/>
          <p:cNvSpPr>
            <a:spLocks noGrp="1"/>
          </p:cNvSpPr>
          <p:nvPr>
            <p:ph type="ftr" sz="quarter" idx="11"/>
          </p:nvPr>
        </p:nvSpPr>
        <p:spPr/>
        <p:txBody>
          <a:bodyPr/>
          <a:lstStyle/>
          <a:p>
            <a:r>
              <a:rPr lang="de-DE"/>
              <a:t>Bauer Marius, Aberan Sivalingam</a:t>
            </a:r>
          </a:p>
        </p:txBody>
      </p:sp>
      <p:sp>
        <p:nvSpPr>
          <p:cNvPr id="7" name="Foliennummernplatzhalter 6"/>
          <p:cNvSpPr>
            <a:spLocks noGrp="1"/>
          </p:cNvSpPr>
          <p:nvPr>
            <p:ph type="sldNum" sz="quarter" idx="12"/>
          </p:nvPr>
        </p:nvSpPr>
        <p:spPr/>
        <p:txBody>
          <a:bodyPr/>
          <a:lstStyle/>
          <a:p>
            <a:fld id="{AE5F81DC-DD2F-4A83-858F-251E14663888}" type="slidenum">
              <a:rPr lang="de-DE" smtClean="0"/>
              <a:t>‹Nr.›</a:t>
            </a:fld>
            <a:endParaRPr lang="de-DE"/>
          </a:p>
        </p:txBody>
      </p:sp>
    </p:spTree>
    <p:extLst>
      <p:ext uri="{BB962C8B-B14F-4D97-AF65-F5344CB8AC3E}">
        <p14:creationId xmlns:p14="http://schemas.microsoft.com/office/powerpoint/2010/main" val="35446497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de-DE"/>
              <a:t>Titelmasterformat durch Klicken bearbeiten</a:t>
            </a:r>
          </a:p>
        </p:txBody>
      </p:sp>
      <p:sp>
        <p:nvSpPr>
          <p:cNvPr id="3" name="Textplatzhalt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4" name="Inhaltsplatzhalter 3"/>
          <p:cNvSpPr>
            <a:spLocks noGrp="1"/>
          </p:cNvSpPr>
          <p:nvPr>
            <p:ph sz="half" idx="2"/>
          </p:nvPr>
        </p:nvSpPr>
        <p:spPr>
          <a:xfrm>
            <a:off x="839788" y="2505075"/>
            <a:ext cx="5157787" cy="368458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6" name="Inhaltsplatzhalter 5"/>
          <p:cNvSpPr>
            <a:spLocks noGrp="1"/>
          </p:cNvSpPr>
          <p:nvPr>
            <p:ph sz="quarter" idx="4"/>
          </p:nvPr>
        </p:nvSpPr>
        <p:spPr>
          <a:xfrm>
            <a:off x="6172200" y="2505075"/>
            <a:ext cx="5183188" cy="3684588"/>
          </a:xfrm>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p:cNvSpPr>
            <a:spLocks noGrp="1"/>
          </p:cNvSpPr>
          <p:nvPr>
            <p:ph type="dt" sz="half" idx="10"/>
          </p:nvPr>
        </p:nvSpPr>
        <p:spPr/>
        <p:txBody>
          <a:bodyPr/>
          <a:lstStyle/>
          <a:p>
            <a:fld id="{AAE7C734-C7F2-44AB-B1AD-5CF0E18E1A4B}" type="datetime1">
              <a:rPr lang="de-DE" smtClean="0"/>
              <a:t>29.06.2018</a:t>
            </a:fld>
            <a:endParaRPr lang="de-DE"/>
          </a:p>
        </p:txBody>
      </p:sp>
      <p:sp>
        <p:nvSpPr>
          <p:cNvPr id="8" name="Fußzeilenplatzhalter 7"/>
          <p:cNvSpPr>
            <a:spLocks noGrp="1"/>
          </p:cNvSpPr>
          <p:nvPr>
            <p:ph type="ftr" sz="quarter" idx="11"/>
          </p:nvPr>
        </p:nvSpPr>
        <p:spPr/>
        <p:txBody>
          <a:bodyPr/>
          <a:lstStyle/>
          <a:p>
            <a:r>
              <a:rPr lang="de-DE"/>
              <a:t>Bauer Marius, Aberan Sivalingam</a:t>
            </a:r>
          </a:p>
        </p:txBody>
      </p:sp>
      <p:sp>
        <p:nvSpPr>
          <p:cNvPr id="9" name="Foliennummernplatzhalter 8"/>
          <p:cNvSpPr>
            <a:spLocks noGrp="1"/>
          </p:cNvSpPr>
          <p:nvPr>
            <p:ph type="sldNum" sz="quarter" idx="12"/>
          </p:nvPr>
        </p:nvSpPr>
        <p:spPr/>
        <p:txBody>
          <a:bodyPr/>
          <a:lstStyle/>
          <a:p>
            <a:fld id="{AE5F81DC-DD2F-4A83-858F-251E14663888}" type="slidenum">
              <a:rPr lang="de-DE" smtClean="0"/>
              <a:t>‹Nr.›</a:t>
            </a:fld>
            <a:endParaRPr lang="de-DE"/>
          </a:p>
        </p:txBody>
      </p:sp>
    </p:spTree>
    <p:extLst>
      <p:ext uri="{BB962C8B-B14F-4D97-AF65-F5344CB8AC3E}">
        <p14:creationId xmlns:p14="http://schemas.microsoft.com/office/powerpoint/2010/main" val="12453920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a:t>Titelmasterformat durch Klicken bearbeiten</a:t>
            </a:r>
          </a:p>
        </p:txBody>
      </p:sp>
      <p:sp>
        <p:nvSpPr>
          <p:cNvPr id="3" name="Datumsplatzhalter 2"/>
          <p:cNvSpPr>
            <a:spLocks noGrp="1"/>
          </p:cNvSpPr>
          <p:nvPr>
            <p:ph type="dt" sz="half" idx="10"/>
          </p:nvPr>
        </p:nvSpPr>
        <p:spPr/>
        <p:txBody>
          <a:bodyPr/>
          <a:lstStyle/>
          <a:p>
            <a:fld id="{00E84295-0647-48A2-AEA8-B12007EADAA8}" type="datetime1">
              <a:rPr lang="de-DE" smtClean="0"/>
              <a:t>29.06.2018</a:t>
            </a:fld>
            <a:endParaRPr lang="de-DE"/>
          </a:p>
        </p:txBody>
      </p:sp>
      <p:sp>
        <p:nvSpPr>
          <p:cNvPr id="4" name="Fußzeilenplatzhalter 3"/>
          <p:cNvSpPr>
            <a:spLocks noGrp="1"/>
          </p:cNvSpPr>
          <p:nvPr>
            <p:ph type="ftr" sz="quarter" idx="11"/>
          </p:nvPr>
        </p:nvSpPr>
        <p:spPr/>
        <p:txBody>
          <a:bodyPr/>
          <a:lstStyle/>
          <a:p>
            <a:r>
              <a:rPr lang="de-DE"/>
              <a:t>Bauer Marius, Aberan Sivalingam</a:t>
            </a:r>
          </a:p>
        </p:txBody>
      </p:sp>
      <p:sp>
        <p:nvSpPr>
          <p:cNvPr id="5" name="Foliennummernplatzhalter 4"/>
          <p:cNvSpPr>
            <a:spLocks noGrp="1"/>
          </p:cNvSpPr>
          <p:nvPr>
            <p:ph type="sldNum" sz="quarter" idx="12"/>
          </p:nvPr>
        </p:nvSpPr>
        <p:spPr/>
        <p:txBody>
          <a:bodyPr/>
          <a:lstStyle/>
          <a:p>
            <a:fld id="{AE5F81DC-DD2F-4A83-858F-251E14663888}" type="slidenum">
              <a:rPr lang="de-DE" smtClean="0"/>
              <a:t>‹Nr.›</a:t>
            </a:fld>
            <a:endParaRPr lang="de-DE"/>
          </a:p>
        </p:txBody>
      </p:sp>
    </p:spTree>
    <p:extLst>
      <p:ext uri="{BB962C8B-B14F-4D97-AF65-F5344CB8AC3E}">
        <p14:creationId xmlns:p14="http://schemas.microsoft.com/office/powerpoint/2010/main" val="3754424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F628ED84-6B8E-4C4C-B7C2-CC9B629E6ED8}" type="datetime1">
              <a:rPr lang="de-DE" smtClean="0"/>
              <a:t>29.06.2018</a:t>
            </a:fld>
            <a:endParaRPr lang="de-DE"/>
          </a:p>
        </p:txBody>
      </p:sp>
      <p:sp>
        <p:nvSpPr>
          <p:cNvPr id="3" name="Fußzeilenplatzhalter 2"/>
          <p:cNvSpPr>
            <a:spLocks noGrp="1"/>
          </p:cNvSpPr>
          <p:nvPr>
            <p:ph type="ftr" sz="quarter" idx="11"/>
          </p:nvPr>
        </p:nvSpPr>
        <p:spPr/>
        <p:txBody>
          <a:bodyPr/>
          <a:lstStyle/>
          <a:p>
            <a:r>
              <a:rPr lang="de-DE"/>
              <a:t>Bauer Marius, Aberan Sivalingam</a:t>
            </a:r>
          </a:p>
        </p:txBody>
      </p:sp>
      <p:sp>
        <p:nvSpPr>
          <p:cNvPr id="4" name="Foliennummernplatzhalter 3"/>
          <p:cNvSpPr>
            <a:spLocks noGrp="1"/>
          </p:cNvSpPr>
          <p:nvPr>
            <p:ph type="sldNum" sz="quarter" idx="12"/>
          </p:nvPr>
        </p:nvSpPr>
        <p:spPr/>
        <p:txBody>
          <a:bodyPr/>
          <a:lstStyle/>
          <a:p>
            <a:fld id="{AE5F81DC-DD2F-4A83-858F-251E14663888}" type="slidenum">
              <a:rPr lang="de-DE" smtClean="0"/>
              <a:t>‹Nr.›</a:t>
            </a:fld>
            <a:endParaRPr lang="de-DE"/>
          </a:p>
        </p:txBody>
      </p:sp>
    </p:spTree>
    <p:extLst>
      <p:ext uri="{BB962C8B-B14F-4D97-AF65-F5344CB8AC3E}">
        <p14:creationId xmlns:p14="http://schemas.microsoft.com/office/powerpoint/2010/main" val="39473895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de-DE"/>
              <a:t>Titelmasterformat durch Klicken bearbeiten</a:t>
            </a:r>
          </a:p>
        </p:txBody>
      </p:sp>
      <p:sp>
        <p:nvSpPr>
          <p:cNvPr id="3" name="Inhaltsplatzhalt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p>
        </p:txBody>
      </p:sp>
      <p:sp>
        <p:nvSpPr>
          <p:cNvPr id="5" name="Datumsplatzhalter 4"/>
          <p:cNvSpPr>
            <a:spLocks noGrp="1"/>
          </p:cNvSpPr>
          <p:nvPr>
            <p:ph type="dt" sz="half" idx="10"/>
          </p:nvPr>
        </p:nvSpPr>
        <p:spPr/>
        <p:txBody>
          <a:bodyPr/>
          <a:lstStyle/>
          <a:p>
            <a:fld id="{97419579-72B1-489D-A57D-224B54760062}" type="datetime1">
              <a:rPr lang="de-DE" smtClean="0"/>
              <a:t>29.06.2018</a:t>
            </a:fld>
            <a:endParaRPr lang="de-DE"/>
          </a:p>
        </p:txBody>
      </p:sp>
      <p:sp>
        <p:nvSpPr>
          <p:cNvPr id="6" name="Fußzeilenplatzhalter 5"/>
          <p:cNvSpPr>
            <a:spLocks noGrp="1"/>
          </p:cNvSpPr>
          <p:nvPr>
            <p:ph type="ftr" sz="quarter" idx="11"/>
          </p:nvPr>
        </p:nvSpPr>
        <p:spPr/>
        <p:txBody>
          <a:bodyPr/>
          <a:lstStyle/>
          <a:p>
            <a:r>
              <a:rPr lang="de-DE"/>
              <a:t>Bauer Marius, Aberan Sivalingam</a:t>
            </a:r>
          </a:p>
        </p:txBody>
      </p:sp>
      <p:sp>
        <p:nvSpPr>
          <p:cNvPr id="7" name="Foliennummernplatzhalter 6"/>
          <p:cNvSpPr>
            <a:spLocks noGrp="1"/>
          </p:cNvSpPr>
          <p:nvPr>
            <p:ph type="sldNum" sz="quarter" idx="12"/>
          </p:nvPr>
        </p:nvSpPr>
        <p:spPr/>
        <p:txBody>
          <a:bodyPr/>
          <a:lstStyle/>
          <a:p>
            <a:fld id="{AE5F81DC-DD2F-4A83-858F-251E14663888}" type="slidenum">
              <a:rPr lang="de-DE" smtClean="0"/>
              <a:t>‹Nr.›</a:t>
            </a:fld>
            <a:endParaRPr lang="de-DE"/>
          </a:p>
        </p:txBody>
      </p:sp>
    </p:spTree>
    <p:extLst>
      <p:ext uri="{BB962C8B-B14F-4D97-AF65-F5344CB8AC3E}">
        <p14:creationId xmlns:p14="http://schemas.microsoft.com/office/powerpoint/2010/main" val="4353047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de-DE"/>
              <a:t>Titelmasterformat durch Klicken bearbeiten</a:t>
            </a:r>
          </a:p>
        </p:txBody>
      </p:sp>
      <p:sp>
        <p:nvSpPr>
          <p:cNvPr id="3" name="Bildplatzhalt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p>
        </p:txBody>
      </p:sp>
      <p:sp>
        <p:nvSpPr>
          <p:cNvPr id="5" name="Datumsplatzhalter 4"/>
          <p:cNvSpPr>
            <a:spLocks noGrp="1"/>
          </p:cNvSpPr>
          <p:nvPr>
            <p:ph type="dt" sz="half" idx="10"/>
          </p:nvPr>
        </p:nvSpPr>
        <p:spPr/>
        <p:txBody>
          <a:bodyPr/>
          <a:lstStyle/>
          <a:p>
            <a:fld id="{FEF4E6D1-6056-4088-9E3F-1811C92458F8}" type="datetime1">
              <a:rPr lang="de-DE" smtClean="0"/>
              <a:t>29.06.2018</a:t>
            </a:fld>
            <a:endParaRPr lang="de-DE"/>
          </a:p>
        </p:txBody>
      </p:sp>
      <p:sp>
        <p:nvSpPr>
          <p:cNvPr id="6" name="Fußzeilenplatzhalter 5"/>
          <p:cNvSpPr>
            <a:spLocks noGrp="1"/>
          </p:cNvSpPr>
          <p:nvPr>
            <p:ph type="ftr" sz="quarter" idx="11"/>
          </p:nvPr>
        </p:nvSpPr>
        <p:spPr/>
        <p:txBody>
          <a:bodyPr/>
          <a:lstStyle/>
          <a:p>
            <a:r>
              <a:rPr lang="de-DE"/>
              <a:t>Bauer Marius, Aberan Sivalingam</a:t>
            </a:r>
          </a:p>
        </p:txBody>
      </p:sp>
      <p:sp>
        <p:nvSpPr>
          <p:cNvPr id="7" name="Foliennummernplatzhalter 6"/>
          <p:cNvSpPr>
            <a:spLocks noGrp="1"/>
          </p:cNvSpPr>
          <p:nvPr>
            <p:ph type="sldNum" sz="quarter" idx="12"/>
          </p:nvPr>
        </p:nvSpPr>
        <p:spPr/>
        <p:txBody>
          <a:bodyPr/>
          <a:lstStyle/>
          <a:p>
            <a:fld id="{AE5F81DC-DD2F-4A83-858F-251E14663888}" type="slidenum">
              <a:rPr lang="de-DE" smtClean="0"/>
              <a:t>‹Nr.›</a:t>
            </a:fld>
            <a:endParaRPr lang="de-DE"/>
          </a:p>
        </p:txBody>
      </p:sp>
    </p:spTree>
    <p:extLst>
      <p:ext uri="{BB962C8B-B14F-4D97-AF65-F5344CB8AC3E}">
        <p14:creationId xmlns:p14="http://schemas.microsoft.com/office/powerpoint/2010/main" val="32272333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Titelmasterformat durch Klicken bearbeiten</a:t>
            </a:r>
          </a:p>
        </p:txBody>
      </p:sp>
      <p:sp>
        <p:nvSpPr>
          <p:cNvPr id="3" name="Textplatzhalt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41776DD-E882-453D-9713-16CBDD3D3C4D}" type="datetime1">
              <a:rPr lang="de-DE" smtClean="0"/>
              <a:t>29.06.2018</a:t>
            </a:fld>
            <a:endParaRPr lang="de-DE"/>
          </a:p>
        </p:txBody>
      </p:sp>
      <p:sp>
        <p:nvSpPr>
          <p:cNvPr id="5" name="Fußzeilenplatzhalt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de-DE"/>
              <a:t>Bauer Marius, Aberan Sivalingam</a:t>
            </a:r>
          </a:p>
        </p:txBody>
      </p:sp>
      <p:sp>
        <p:nvSpPr>
          <p:cNvPr id="6" name="Foliennummernplatzhalt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5F81DC-DD2F-4A83-858F-251E14663888}" type="slidenum">
              <a:rPr lang="de-DE" smtClean="0"/>
              <a:t>‹Nr.›</a:t>
            </a:fld>
            <a:endParaRPr lang="de-DE"/>
          </a:p>
        </p:txBody>
      </p:sp>
    </p:spTree>
    <p:extLst>
      <p:ext uri="{BB962C8B-B14F-4D97-AF65-F5344CB8AC3E}">
        <p14:creationId xmlns:p14="http://schemas.microsoft.com/office/powerpoint/2010/main" val="4031374833"/>
      </p:ext>
    </p:extLst>
  </p:cSld>
  <p:clrMap bg1="lt1" tx1="dk1" bg2="lt2" tx2="dk2" accent1="accent1" accent2="accent2" accent3="accent3" accent4="accent4" accent5="accent5" accent6="accent6" hlink="hlink" folHlink="folHlink"/>
  <p:sldLayoutIdLst>
    <p:sldLayoutId id="2147483760" r:id="rId1"/>
    <p:sldLayoutId id="2147483761" r:id="rId2"/>
    <p:sldLayoutId id="2147483762" r:id="rId3"/>
    <p:sldLayoutId id="2147483763" r:id="rId4"/>
    <p:sldLayoutId id="2147483764" r:id="rId5"/>
    <p:sldLayoutId id="2147483765" r:id="rId6"/>
    <p:sldLayoutId id="2147483766" r:id="rId7"/>
    <p:sldLayoutId id="2147483767" r:id="rId8"/>
    <p:sldLayoutId id="2147483768" r:id="rId9"/>
    <p:sldLayoutId id="2147483769" r:id="rId10"/>
    <p:sldLayoutId id="2147483770"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9.tiff"/><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8.tiff"/><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3.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2.tiff"/><Relationship Id="rId5" Type="http://schemas.openxmlformats.org/officeDocument/2006/relationships/image" Target="../media/image3.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hyperlink" Target="http://localhost:1337/" TargetMode="Externa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1519407" y="720000"/>
            <a:ext cx="9144000" cy="2232000"/>
          </a:xfrm>
        </p:spPr>
        <p:txBody>
          <a:bodyPr>
            <a:normAutofit/>
          </a:bodyPr>
          <a:lstStyle/>
          <a:p>
            <a:r>
              <a:rPr lang="de-DE" dirty="0">
                <a:solidFill>
                  <a:schemeClr val="tx1">
                    <a:lumMod val="65000"/>
                    <a:lumOff val="35000"/>
                  </a:schemeClr>
                </a:solidFill>
                <a:latin typeface="+mn-lt"/>
                <a:cs typeface="Times New Roman" panose="02020603050405020304" pitchFamily="18" charset="0"/>
              </a:rPr>
              <a:t>Gruppe M:</a:t>
            </a:r>
            <a:br>
              <a:rPr lang="de-DE" dirty="0">
                <a:solidFill>
                  <a:schemeClr val="tx1">
                    <a:lumMod val="65000"/>
                    <a:lumOff val="35000"/>
                  </a:schemeClr>
                </a:solidFill>
                <a:latin typeface="+mn-lt"/>
                <a:cs typeface="Times New Roman" panose="02020603050405020304" pitchFamily="18" charset="0"/>
              </a:rPr>
            </a:br>
            <a:r>
              <a:rPr lang="de-DE" dirty="0">
                <a:solidFill>
                  <a:schemeClr val="tx1">
                    <a:lumMod val="65000"/>
                    <a:lumOff val="35000"/>
                  </a:schemeClr>
                </a:solidFill>
                <a:latin typeface="+mn-lt"/>
                <a:cs typeface="Times New Roman" panose="02020603050405020304" pitchFamily="18" charset="0"/>
              </a:rPr>
              <a:t>Digital </a:t>
            </a:r>
            <a:r>
              <a:rPr lang="de-DE" dirty="0" err="1">
                <a:solidFill>
                  <a:schemeClr val="tx1">
                    <a:lumMod val="65000"/>
                    <a:lumOff val="35000"/>
                  </a:schemeClr>
                </a:solidFill>
                <a:latin typeface="+mn-lt"/>
                <a:cs typeface="Times New Roman" panose="02020603050405020304" pitchFamily="18" charset="0"/>
              </a:rPr>
              <a:t>Waitingroom</a:t>
            </a:r>
            <a:endParaRPr lang="de-DE" dirty="0">
              <a:solidFill>
                <a:schemeClr val="tx1">
                  <a:lumMod val="65000"/>
                  <a:lumOff val="35000"/>
                </a:schemeClr>
              </a:solidFill>
              <a:latin typeface="+mn-lt"/>
              <a:cs typeface="Times New Roman" panose="02020603050405020304" pitchFamily="18" charset="0"/>
            </a:endParaRP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1</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Tree>
    <p:extLst>
      <p:ext uri="{BB962C8B-B14F-4D97-AF65-F5344CB8AC3E}">
        <p14:creationId xmlns:p14="http://schemas.microsoft.com/office/powerpoint/2010/main" val="10031592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10</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1" name="Titel 10">
            <a:extLst>
              <a:ext uri="{FF2B5EF4-FFF2-40B4-BE49-F238E27FC236}">
                <a16:creationId xmlns:a16="http://schemas.microsoft.com/office/drawing/2014/main" id="{D0B70E75-9E05-C446-ADA8-A8F037D75C6A}"/>
              </a:ext>
            </a:extLst>
          </p:cNvPr>
          <p:cNvSpPr>
            <a:spLocks noGrp="1"/>
          </p:cNvSpPr>
          <p:nvPr>
            <p:ph type="ctrTitle"/>
          </p:nvPr>
        </p:nvSpPr>
        <p:spPr>
          <a:xfrm>
            <a:off x="1524000" y="941236"/>
            <a:ext cx="9144000" cy="973723"/>
          </a:xfrm>
        </p:spPr>
        <p:txBody>
          <a:bodyPr anchor="t">
            <a:normAutofit/>
          </a:bodyPr>
          <a:lstStyle/>
          <a:p>
            <a:r>
              <a:rPr lang="de-DE" sz="5400" dirty="0">
                <a:solidFill>
                  <a:schemeClr val="tx1">
                    <a:lumMod val="65000"/>
                    <a:lumOff val="35000"/>
                  </a:schemeClr>
                </a:solidFill>
                <a:latin typeface="+mn-lt"/>
                <a:cs typeface="Times New Roman" panose="02020603050405020304" pitchFamily="18" charset="0"/>
              </a:rPr>
              <a:t>Frontende Frameworks</a:t>
            </a:r>
          </a:p>
        </p:txBody>
      </p:sp>
      <p:sp>
        <p:nvSpPr>
          <p:cNvPr id="9" name="Textfeld 8">
            <a:extLst>
              <a:ext uri="{FF2B5EF4-FFF2-40B4-BE49-F238E27FC236}">
                <a16:creationId xmlns:a16="http://schemas.microsoft.com/office/drawing/2014/main" id="{A252C877-67A1-44A3-9BBD-D2E5196F1C89}"/>
              </a:ext>
            </a:extLst>
          </p:cNvPr>
          <p:cNvSpPr txBox="1"/>
          <p:nvPr/>
        </p:nvSpPr>
        <p:spPr>
          <a:xfrm>
            <a:off x="2319032" y="2046569"/>
            <a:ext cx="7803739" cy="3816429"/>
          </a:xfrm>
          <a:prstGeom prst="rect">
            <a:avLst/>
          </a:prstGeom>
          <a:noFill/>
        </p:spPr>
        <p:txBody>
          <a:bodyPr wrap="none" rtlCol="0">
            <a:spAutoFit/>
          </a:bodyPr>
          <a:lstStyle/>
          <a:p>
            <a:r>
              <a:rPr lang="de-DE" sz="3200" dirty="0">
                <a:solidFill>
                  <a:schemeClr val="tx1">
                    <a:lumMod val="65000"/>
                    <a:lumOff val="35000"/>
                  </a:schemeClr>
                </a:solidFill>
                <a:cs typeface="Times New Roman" panose="02020603050405020304" pitchFamily="18" charset="0"/>
              </a:rPr>
              <a:t>HTML Website mit JavaScript Logik</a:t>
            </a:r>
          </a:p>
          <a:p>
            <a:endParaRPr lang="de-DE" sz="3200" dirty="0">
              <a:solidFill>
                <a:schemeClr val="tx1">
                  <a:lumMod val="65000"/>
                  <a:lumOff val="35000"/>
                </a:schemeClr>
              </a:solidFill>
              <a:cs typeface="Times New Roman" panose="02020603050405020304" pitchFamily="18" charset="0"/>
            </a:endParaRPr>
          </a:p>
          <a:p>
            <a:r>
              <a:rPr lang="de-DE" sz="3200" dirty="0">
                <a:solidFill>
                  <a:schemeClr val="tx1">
                    <a:lumMod val="65000"/>
                    <a:lumOff val="35000"/>
                  </a:schemeClr>
                </a:solidFill>
                <a:cs typeface="Times New Roman" panose="02020603050405020304" pitchFamily="18" charset="0"/>
              </a:rPr>
              <a:t>Frameworks:</a:t>
            </a:r>
          </a:p>
          <a:p>
            <a:pPr marL="457200" indent="-457200">
              <a:buFont typeface="Arial" panose="020B0604020202020204" pitchFamily="34" charset="0"/>
              <a:buChar char="•"/>
            </a:pPr>
            <a:r>
              <a:rPr lang="de-DE" sz="3200" dirty="0">
                <a:solidFill>
                  <a:schemeClr val="tx1">
                    <a:lumMod val="65000"/>
                    <a:lumOff val="35000"/>
                  </a:schemeClr>
                </a:solidFill>
                <a:cs typeface="Times New Roman" panose="02020603050405020304" pitchFamily="18" charset="0"/>
              </a:rPr>
              <a:t>Bootstrap: CSS Oberflächengestaltung</a:t>
            </a:r>
          </a:p>
          <a:p>
            <a:pPr marL="457200" indent="-457200">
              <a:buFont typeface="Arial" panose="020B0604020202020204" pitchFamily="34" charset="0"/>
              <a:buChar char="•"/>
            </a:pPr>
            <a:r>
              <a:rPr lang="de-DE" sz="3200" dirty="0" err="1">
                <a:solidFill>
                  <a:schemeClr val="tx1">
                    <a:lumMod val="65000"/>
                    <a:lumOff val="35000"/>
                  </a:schemeClr>
                </a:solidFill>
                <a:cs typeface="Times New Roman" panose="02020603050405020304" pitchFamily="18" charset="0"/>
              </a:rPr>
              <a:t>JQuery</a:t>
            </a:r>
            <a:r>
              <a:rPr lang="de-DE" sz="3200" dirty="0">
                <a:solidFill>
                  <a:schemeClr val="tx1">
                    <a:lumMod val="65000"/>
                    <a:lumOff val="35000"/>
                  </a:schemeClr>
                </a:solidFill>
                <a:cs typeface="Times New Roman" panose="02020603050405020304" pitchFamily="18" charset="0"/>
              </a:rPr>
              <a:t>: Server Anfragen</a:t>
            </a:r>
          </a:p>
          <a:p>
            <a:pPr marL="457200" indent="-457200">
              <a:buFont typeface="Arial" panose="020B0604020202020204" pitchFamily="34" charset="0"/>
              <a:buChar char="•"/>
            </a:pPr>
            <a:r>
              <a:rPr lang="de-DE" sz="3200" dirty="0">
                <a:solidFill>
                  <a:schemeClr val="tx1">
                    <a:lumMod val="65000"/>
                    <a:lumOff val="35000"/>
                  </a:schemeClr>
                </a:solidFill>
                <a:cs typeface="Times New Roman" panose="02020603050405020304" pitchFamily="18" charset="0"/>
              </a:rPr>
              <a:t>sha256.min.js: verschlüsseln des Passworts</a:t>
            </a:r>
          </a:p>
          <a:p>
            <a:endParaRPr lang="de-DE" sz="3200" dirty="0">
              <a:solidFill>
                <a:schemeClr val="tx1">
                  <a:lumMod val="65000"/>
                  <a:lumOff val="35000"/>
                </a:schemeClr>
              </a:solidFill>
              <a:ea typeface="+mj-ea"/>
              <a:cs typeface="Times New Roman" panose="02020603050405020304" pitchFamily="18" charset="0"/>
            </a:endParaRPr>
          </a:p>
          <a:p>
            <a:pPr marL="285750" indent="-285750">
              <a:buFont typeface="Arial" panose="020B0604020202020204" pitchFamily="34" charset="0"/>
              <a:buChar char="•"/>
            </a:pPr>
            <a:endParaRPr lang="de-DE" dirty="0"/>
          </a:p>
        </p:txBody>
      </p:sp>
    </p:spTree>
    <p:extLst>
      <p:ext uri="{BB962C8B-B14F-4D97-AF65-F5344CB8AC3E}">
        <p14:creationId xmlns:p14="http://schemas.microsoft.com/office/powerpoint/2010/main" val="37280375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11</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1" name="Titel 10">
            <a:extLst>
              <a:ext uri="{FF2B5EF4-FFF2-40B4-BE49-F238E27FC236}">
                <a16:creationId xmlns:a16="http://schemas.microsoft.com/office/drawing/2014/main" id="{D0B70E75-9E05-C446-ADA8-A8F037D75C6A}"/>
              </a:ext>
            </a:extLst>
          </p:cNvPr>
          <p:cNvSpPr>
            <a:spLocks noGrp="1"/>
          </p:cNvSpPr>
          <p:nvPr>
            <p:ph type="ctrTitle"/>
          </p:nvPr>
        </p:nvSpPr>
        <p:spPr>
          <a:xfrm>
            <a:off x="1524000" y="1122363"/>
            <a:ext cx="9144000" cy="973723"/>
          </a:xfrm>
        </p:spPr>
        <p:txBody>
          <a:bodyPr anchor="t"/>
          <a:lstStyle/>
          <a:p>
            <a:pPr algn="l"/>
            <a:r>
              <a:rPr lang="de-DE" dirty="0">
                <a:solidFill>
                  <a:schemeClr val="tx1">
                    <a:lumMod val="65000"/>
                    <a:lumOff val="35000"/>
                  </a:schemeClr>
                </a:solidFill>
                <a:latin typeface="+mn-lt"/>
                <a:cs typeface="Times New Roman" panose="02020603050405020304" pitchFamily="18" charset="0"/>
              </a:rPr>
              <a:t>Startseite</a:t>
            </a:r>
          </a:p>
        </p:txBody>
      </p:sp>
      <p:pic>
        <p:nvPicPr>
          <p:cNvPr id="13" name="Inhaltsplatzhalter 4">
            <a:extLst>
              <a:ext uri="{FF2B5EF4-FFF2-40B4-BE49-F238E27FC236}">
                <a16:creationId xmlns:a16="http://schemas.microsoft.com/office/drawing/2014/main" id="{3F17F97A-C823-5944-A7EC-F7EECD32E6B6}"/>
              </a:ext>
            </a:extLst>
          </p:cNvPr>
          <p:cNvPicPr>
            <a:picLocks noChangeAspect="1"/>
          </p:cNvPicPr>
          <p:nvPr/>
        </p:nvPicPr>
        <p:blipFill rotWithShape="1">
          <a:blip r:embed="rId6"/>
          <a:srcRect t="1" b="2802"/>
          <a:stretch/>
        </p:blipFill>
        <p:spPr>
          <a:xfrm>
            <a:off x="889000" y="2354376"/>
            <a:ext cx="5735320" cy="2864129"/>
          </a:xfrm>
          <a:prstGeom prst="rect">
            <a:avLst/>
          </a:prstGeom>
          <a:ln>
            <a:solidFill>
              <a:schemeClr val="tx1"/>
            </a:solidFill>
          </a:ln>
        </p:spPr>
      </p:pic>
      <p:pic>
        <p:nvPicPr>
          <p:cNvPr id="14" name="Inhaltsplatzhalter 8">
            <a:extLst>
              <a:ext uri="{FF2B5EF4-FFF2-40B4-BE49-F238E27FC236}">
                <a16:creationId xmlns:a16="http://schemas.microsoft.com/office/drawing/2014/main" id="{672823A0-06DB-4847-853D-45A6AEE3E8DE}"/>
              </a:ext>
            </a:extLst>
          </p:cNvPr>
          <p:cNvPicPr>
            <a:picLocks noChangeAspect="1"/>
          </p:cNvPicPr>
          <p:nvPr/>
        </p:nvPicPr>
        <p:blipFill>
          <a:blip r:embed="rId7"/>
          <a:stretch>
            <a:fillRect/>
          </a:stretch>
        </p:blipFill>
        <p:spPr>
          <a:xfrm>
            <a:off x="7728138" y="1171811"/>
            <a:ext cx="3574862" cy="4351338"/>
          </a:xfrm>
          <a:prstGeom prst="rect">
            <a:avLst/>
          </a:prstGeom>
          <a:ln>
            <a:solidFill>
              <a:schemeClr val="tx1"/>
            </a:solidFill>
          </a:ln>
        </p:spPr>
      </p:pic>
    </p:spTree>
    <p:extLst>
      <p:ext uri="{BB962C8B-B14F-4D97-AF65-F5344CB8AC3E}">
        <p14:creationId xmlns:p14="http://schemas.microsoft.com/office/powerpoint/2010/main" val="18693008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12</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1" name="Titel 10">
            <a:extLst>
              <a:ext uri="{FF2B5EF4-FFF2-40B4-BE49-F238E27FC236}">
                <a16:creationId xmlns:a16="http://schemas.microsoft.com/office/drawing/2014/main" id="{D0B70E75-9E05-C446-ADA8-A8F037D75C6A}"/>
              </a:ext>
            </a:extLst>
          </p:cNvPr>
          <p:cNvSpPr>
            <a:spLocks noGrp="1"/>
          </p:cNvSpPr>
          <p:nvPr>
            <p:ph type="ctrTitle"/>
          </p:nvPr>
        </p:nvSpPr>
        <p:spPr>
          <a:xfrm>
            <a:off x="838200" y="1125244"/>
            <a:ext cx="9144000" cy="973723"/>
          </a:xfrm>
        </p:spPr>
        <p:txBody>
          <a:bodyPr anchor="t">
            <a:normAutofit/>
          </a:bodyPr>
          <a:lstStyle/>
          <a:p>
            <a:pPr algn="l"/>
            <a:r>
              <a:rPr lang="de-DE" dirty="0">
                <a:solidFill>
                  <a:schemeClr val="tx1">
                    <a:lumMod val="65000"/>
                    <a:lumOff val="35000"/>
                  </a:schemeClr>
                </a:solidFill>
                <a:latin typeface="+mn-lt"/>
                <a:cs typeface="Times New Roman" panose="02020603050405020304" pitchFamily="18" charset="0"/>
              </a:rPr>
              <a:t>Praxis Terminplanung</a:t>
            </a:r>
          </a:p>
        </p:txBody>
      </p:sp>
      <p:pic>
        <p:nvPicPr>
          <p:cNvPr id="9" name="Grafik 8">
            <a:extLst>
              <a:ext uri="{FF2B5EF4-FFF2-40B4-BE49-F238E27FC236}">
                <a16:creationId xmlns:a16="http://schemas.microsoft.com/office/drawing/2014/main" id="{007CDF7F-711A-45E5-9B36-6F892E94778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38200" y="2091402"/>
            <a:ext cx="5598695" cy="3178021"/>
          </a:xfrm>
          <a:prstGeom prst="rect">
            <a:avLst/>
          </a:prstGeom>
          <a:ln>
            <a:solidFill>
              <a:schemeClr val="tx1"/>
            </a:solidFill>
          </a:ln>
        </p:spPr>
      </p:pic>
      <p:pic>
        <p:nvPicPr>
          <p:cNvPr id="13" name="Grafik 12">
            <a:extLst>
              <a:ext uri="{FF2B5EF4-FFF2-40B4-BE49-F238E27FC236}">
                <a16:creationId xmlns:a16="http://schemas.microsoft.com/office/drawing/2014/main" id="{45293171-7B5D-485C-AF16-A59B1452213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153400" y="1159393"/>
            <a:ext cx="3151877" cy="4305734"/>
          </a:xfrm>
          <a:prstGeom prst="rect">
            <a:avLst/>
          </a:prstGeom>
          <a:ln>
            <a:solidFill>
              <a:schemeClr val="tx1"/>
            </a:solidFill>
          </a:ln>
        </p:spPr>
      </p:pic>
    </p:spTree>
    <p:extLst>
      <p:ext uri="{BB962C8B-B14F-4D97-AF65-F5344CB8AC3E}">
        <p14:creationId xmlns:p14="http://schemas.microsoft.com/office/powerpoint/2010/main" val="1432251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13</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1" name="Titel 10">
            <a:extLst>
              <a:ext uri="{FF2B5EF4-FFF2-40B4-BE49-F238E27FC236}">
                <a16:creationId xmlns:a16="http://schemas.microsoft.com/office/drawing/2014/main" id="{D0B70E75-9E05-C446-ADA8-A8F037D75C6A}"/>
              </a:ext>
            </a:extLst>
          </p:cNvPr>
          <p:cNvSpPr>
            <a:spLocks noGrp="1"/>
          </p:cNvSpPr>
          <p:nvPr>
            <p:ph type="ctrTitle"/>
          </p:nvPr>
        </p:nvSpPr>
        <p:spPr>
          <a:xfrm>
            <a:off x="838200" y="1125244"/>
            <a:ext cx="9144000" cy="973723"/>
          </a:xfrm>
        </p:spPr>
        <p:txBody>
          <a:bodyPr anchor="t">
            <a:normAutofit/>
          </a:bodyPr>
          <a:lstStyle/>
          <a:p>
            <a:pPr algn="l"/>
            <a:r>
              <a:rPr lang="de-DE" dirty="0">
                <a:solidFill>
                  <a:schemeClr val="tx1">
                    <a:lumMod val="65000"/>
                    <a:lumOff val="35000"/>
                  </a:schemeClr>
                </a:solidFill>
                <a:latin typeface="+mn-lt"/>
                <a:cs typeface="Times New Roman" panose="02020603050405020304" pitchFamily="18" charset="0"/>
              </a:rPr>
              <a:t>Patienten-Warteliste</a:t>
            </a:r>
          </a:p>
        </p:txBody>
      </p:sp>
      <p:pic>
        <p:nvPicPr>
          <p:cNvPr id="12" name="Inhaltsplatzhalter 7">
            <a:extLst>
              <a:ext uri="{FF2B5EF4-FFF2-40B4-BE49-F238E27FC236}">
                <a16:creationId xmlns:a16="http://schemas.microsoft.com/office/drawing/2014/main" id="{6480F124-9298-4A4C-83C8-B8A65B3B2839}"/>
              </a:ext>
            </a:extLst>
          </p:cNvPr>
          <p:cNvPicPr>
            <a:picLocks noChangeAspect="1"/>
          </p:cNvPicPr>
          <p:nvPr/>
        </p:nvPicPr>
        <p:blipFill>
          <a:blip r:embed="rId6"/>
          <a:stretch>
            <a:fillRect/>
          </a:stretch>
        </p:blipFill>
        <p:spPr>
          <a:xfrm>
            <a:off x="1022208" y="2396402"/>
            <a:ext cx="5745480" cy="2760084"/>
          </a:xfrm>
          <a:prstGeom prst="rect">
            <a:avLst/>
          </a:prstGeom>
          <a:ln>
            <a:solidFill>
              <a:schemeClr val="tx1"/>
            </a:solidFill>
          </a:ln>
        </p:spPr>
      </p:pic>
      <p:pic>
        <p:nvPicPr>
          <p:cNvPr id="15" name="Inhaltsplatzhalter 11">
            <a:extLst>
              <a:ext uri="{FF2B5EF4-FFF2-40B4-BE49-F238E27FC236}">
                <a16:creationId xmlns:a16="http://schemas.microsoft.com/office/drawing/2014/main" id="{BD9604C3-B6EC-C044-9006-CF28F7807E4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796288" y="1171811"/>
            <a:ext cx="3557512" cy="4351338"/>
          </a:xfrm>
          <a:prstGeom prst="rect">
            <a:avLst/>
          </a:prstGeom>
          <a:ln>
            <a:solidFill>
              <a:schemeClr val="tx1"/>
            </a:solidFill>
          </a:ln>
        </p:spPr>
      </p:pic>
    </p:spTree>
    <p:extLst>
      <p:ext uri="{BB962C8B-B14F-4D97-AF65-F5344CB8AC3E}">
        <p14:creationId xmlns:p14="http://schemas.microsoft.com/office/powerpoint/2010/main" val="12341599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1196340" y="1193635"/>
            <a:ext cx="9144000" cy="2230437"/>
          </a:xfrm>
        </p:spPr>
        <p:txBody>
          <a:bodyPr>
            <a:normAutofit/>
          </a:bodyPr>
          <a:lstStyle/>
          <a:p>
            <a:r>
              <a:rPr lang="de-DE" dirty="0">
                <a:solidFill>
                  <a:schemeClr val="tx1">
                    <a:lumMod val="65000"/>
                    <a:lumOff val="35000"/>
                  </a:schemeClr>
                </a:solidFill>
                <a:latin typeface="+mn-lt"/>
                <a:cs typeface="Times New Roman" panose="02020603050405020304" pitchFamily="18" charset="0"/>
              </a:rPr>
              <a:t>Frontend</a:t>
            </a:r>
            <a:br>
              <a:rPr lang="de-DE" dirty="0">
                <a:solidFill>
                  <a:schemeClr val="tx1">
                    <a:lumMod val="65000"/>
                    <a:lumOff val="35000"/>
                  </a:schemeClr>
                </a:solidFill>
                <a:latin typeface="+mn-lt"/>
                <a:cs typeface="Times New Roman" panose="02020603050405020304" pitchFamily="18" charset="0"/>
              </a:rPr>
            </a:br>
            <a:r>
              <a:rPr lang="de-DE" dirty="0">
                <a:solidFill>
                  <a:schemeClr val="tx1">
                    <a:lumMod val="65000"/>
                    <a:lumOff val="35000"/>
                  </a:schemeClr>
                </a:solidFill>
                <a:latin typeface="+mn-lt"/>
                <a:cs typeface="Times New Roman" panose="02020603050405020304" pitchFamily="18" charset="0"/>
              </a:rPr>
              <a:t> Ablaufdiagramme</a:t>
            </a: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14</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Tree>
    <p:extLst>
      <p:ext uri="{BB962C8B-B14F-4D97-AF65-F5344CB8AC3E}">
        <p14:creationId xmlns:p14="http://schemas.microsoft.com/office/powerpoint/2010/main" val="26275830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1519407" y="541172"/>
            <a:ext cx="9144000" cy="2230437"/>
          </a:xfrm>
        </p:spPr>
        <p:txBody>
          <a:bodyPr>
            <a:normAutofit/>
          </a:bodyPr>
          <a:lstStyle/>
          <a:p>
            <a:r>
              <a:rPr lang="de-DE" dirty="0">
                <a:solidFill>
                  <a:schemeClr val="tx1">
                    <a:lumMod val="65000"/>
                    <a:lumOff val="35000"/>
                  </a:schemeClr>
                </a:solidFill>
                <a:latin typeface="+mn-lt"/>
                <a:cs typeface="Times New Roman" panose="02020603050405020304" pitchFamily="18" charset="0"/>
              </a:rPr>
              <a:t>Index: Praxis Login</a:t>
            </a:r>
            <a:br>
              <a:rPr lang="de-DE" dirty="0">
                <a:solidFill>
                  <a:schemeClr val="tx1">
                    <a:lumMod val="65000"/>
                    <a:lumOff val="35000"/>
                  </a:schemeClr>
                </a:solidFill>
                <a:latin typeface="+mn-lt"/>
                <a:cs typeface="Times New Roman" panose="02020603050405020304" pitchFamily="18" charset="0"/>
              </a:rPr>
            </a:br>
            <a:r>
              <a:rPr lang="de-DE" dirty="0">
                <a:solidFill>
                  <a:schemeClr val="tx1">
                    <a:lumMod val="65000"/>
                    <a:lumOff val="35000"/>
                  </a:schemeClr>
                </a:solidFill>
                <a:latin typeface="+mn-lt"/>
                <a:cs typeface="Times New Roman" panose="02020603050405020304" pitchFamily="18" charset="0"/>
              </a:rPr>
              <a:t> </a:t>
            </a: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15</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2" name="Rechteck: abgerundete Ecken 11">
            <a:extLst>
              <a:ext uri="{FF2B5EF4-FFF2-40B4-BE49-F238E27FC236}">
                <a16:creationId xmlns:a16="http://schemas.microsoft.com/office/drawing/2014/main" id="{90AB62F4-0AC3-4647-A4FB-ACD0007D80E7}"/>
              </a:ext>
            </a:extLst>
          </p:cNvPr>
          <p:cNvSpPr/>
          <p:nvPr/>
        </p:nvSpPr>
        <p:spPr>
          <a:xfrm>
            <a:off x="366380" y="2345044"/>
            <a:ext cx="17632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Nutzer drückt Login Button</a:t>
            </a:r>
          </a:p>
        </p:txBody>
      </p:sp>
      <p:sp>
        <p:nvSpPr>
          <p:cNvPr id="13" name="Flussdiagramm: Verzweigung 12">
            <a:extLst>
              <a:ext uri="{FF2B5EF4-FFF2-40B4-BE49-F238E27FC236}">
                <a16:creationId xmlns:a16="http://schemas.microsoft.com/office/drawing/2014/main" id="{2A90DC13-1945-4319-B3A5-2AF5C9BDB6DA}"/>
              </a:ext>
            </a:extLst>
          </p:cNvPr>
          <p:cNvSpPr/>
          <p:nvPr/>
        </p:nvSpPr>
        <p:spPr>
          <a:xfrm>
            <a:off x="5145077" y="3169472"/>
            <a:ext cx="2131867" cy="1046747"/>
          </a:xfrm>
          <a:prstGeom prst="flowChartDecision">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dirty="0"/>
              <a:t>Server Antwort</a:t>
            </a:r>
          </a:p>
        </p:txBody>
      </p:sp>
      <p:sp>
        <p:nvSpPr>
          <p:cNvPr id="15" name="Rechteck: abgerundete Ecken 14">
            <a:extLst>
              <a:ext uri="{FF2B5EF4-FFF2-40B4-BE49-F238E27FC236}">
                <a16:creationId xmlns:a16="http://schemas.microsoft.com/office/drawing/2014/main" id="{33855917-90D4-46BA-A44B-80DAC332CA18}"/>
              </a:ext>
            </a:extLst>
          </p:cNvPr>
          <p:cNvSpPr/>
          <p:nvPr/>
        </p:nvSpPr>
        <p:spPr>
          <a:xfrm>
            <a:off x="2483938" y="2345044"/>
            <a:ext cx="2112125"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Eingabefelder werden eingelesen</a:t>
            </a:r>
          </a:p>
        </p:txBody>
      </p:sp>
      <p:sp>
        <p:nvSpPr>
          <p:cNvPr id="16" name="Rechteck: abgerundete Ecken 15">
            <a:extLst>
              <a:ext uri="{FF2B5EF4-FFF2-40B4-BE49-F238E27FC236}">
                <a16:creationId xmlns:a16="http://schemas.microsoft.com/office/drawing/2014/main" id="{A62673C7-8F59-4FB2-B5F0-AFAEA9DF4AB6}"/>
              </a:ext>
            </a:extLst>
          </p:cNvPr>
          <p:cNvSpPr/>
          <p:nvPr/>
        </p:nvSpPr>
        <p:spPr>
          <a:xfrm>
            <a:off x="4950412" y="2323024"/>
            <a:ext cx="252119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/Login POST an Server mit Anmeldedaten</a:t>
            </a:r>
          </a:p>
        </p:txBody>
      </p:sp>
      <p:sp>
        <p:nvSpPr>
          <p:cNvPr id="17" name="Rechteck: abgerundete Ecken 16">
            <a:extLst>
              <a:ext uri="{FF2B5EF4-FFF2-40B4-BE49-F238E27FC236}">
                <a16:creationId xmlns:a16="http://schemas.microsoft.com/office/drawing/2014/main" id="{2F07D81E-08C0-4065-BAE0-B75AEA5446A3}"/>
              </a:ext>
            </a:extLst>
          </p:cNvPr>
          <p:cNvSpPr/>
          <p:nvPr/>
        </p:nvSpPr>
        <p:spPr>
          <a:xfrm>
            <a:off x="4950410" y="4627949"/>
            <a:ext cx="252119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Alert um fehlerhafte Eingabe mitzuteilen</a:t>
            </a:r>
          </a:p>
        </p:txBody>
      </p:sp>
      <p:sp>
        <p:nvSpPr>
          <p:cNvPr id="18" name="Rechteck: abgerundete Ecken 17">
            <a:extLst>
              <a:ext uri="{FF2B5EF4-FFF2-40B4-BE49-F238E27FC236}">
                <a16:creationId xmlns:a16="http://schemas.microsoft.com/office/drawing/2014/main" id="{57D328AA-572D-4692-B411-72E5F6F93554}"/>
              </a:ext>
            </a:extLst>
          </p:cNvPr>
          <p:cNvSpPr/>
          <p:nvPr/>
        </p:nvSpPr>
        <p:spPr>
          <a:xfrm>
            <a:off x="8313551" y="3388777"/>
            <a:ext cx="26776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Speichern des erhaltenen Access Token</a:t>
            </a:r>
          </a:p>
        </p:txBody>
      </p:sp>
      <p:sp>
        <p:nvSpPr>
          <p:cNvPr id="19" name="Rechteck: abgerundete Ecken 18">
            <a:extLst>
              <a:ext uri="{FF2B5EF4-FFF2-40B4-BE49-F238E27FC236}">
                <a16:creationId xmlns:a16="http://schemas.microsoft.com/office/drawing/2014/main" id="{22E9D356-3C45-4F18-A283-385EF5C1012B}"/>
              </a:ext>
            </a:extLst>
          </p:cNvPr>
          <p:cNvSpPr/>
          <p:nvPr/>
        </p:nvSpPr>
        <p:spPr>
          <a:xfrm>
            <a:off x="8313551" y="4627949"/>
            <a:ext cx="26776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Laden der Praxis.html</a:t>
            </a:r>
          </a:p>
        </p:txBody>
      </p:sp>
      <p:cxnSp>
        <p:nvCxnSpPr>
          <p:cNvPr id="20" name="Gerade Verbindung mit Pfeil 19">
            <a:extLst>
              <a:ext uri="{FF2B5EF4-FFF2-40B4-BE49-F238E27FC236}">
                <a16:creationId xmlns:a16="http://schemas.microsoft.com/office/drawing/2014/main" id="{DF7E82B8-5AA4-4138-8938-6A0D6276FF02}"/>
              </a:ext>
            </a:extLst>
          </p:cNvPr>
          <p:cNvCxnSpPr>
            <a:stCxn id="12" idx="3"/>
            <a:endCxn id="15" idx="1"/>
          </p:cNvCxnSpPr>
          <p:nvPr/>
        </p:nvCxnSpPr>
        <p:spPr>
          <a:xfrm>
            <a:off x="2129589" y="2649112"/>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Gerade Verbindung mit Pfeil 21">
            <a:extLst>
              <a:ext uri="{FF2B5EF4-FFF2-40B4-BE49-F238E27FC236}">
                <a16:creationId xmlns:a16="http://schemas.microsoft.com/office/drawing/2014/main" id="{2FA24AF5-67DD-4C78-B017-A009D8A75620}"/>
              </a:ext>
            </a:extLst>
          </p:cNvPr>
          <p:cNvCxnSpPr/>
          <p:nvPr/>
        </p:nvCxnSpPr>
        <p:spPr>
          <a:xfrm>
            <a:off x="4596063" y="2627092"/>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Gerade Verbindung mit Pfeil 22">
            <a:extLst>
              <a:ext uri="{FF2B5EF4-FFF2-40B4-BE49-F238E27FC236}">
                <a16:creationId xmlns:a16="http://schemas.microsoft.com/office/drawing/2014/main" id="{88673246-F725-498F-8230-6A7F588CEB11}"/>
              </a:ext>
            </a:extLst>
          </p:cNvPr>
          <p:cNvCxnSpPr>
            <a:cxnSpLocks/>
            <a:stCxn id="16" idx="2"/>
            <a:endCxn id="13" idx="0"/>
          </p:cNvCxnSpPr>
          <p:nvPr/>
        </p:nvCxnSpPr>
        <p:spPr>
          <a:xfrm flipH="1">
            <a:off x="6211011" y="2931160"/>
            <a:ext cx="1" cy="23831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Gerade Verbindung mit Pfeil 25">
            <a:extLst>
              <a:ext uri="{FF2B5EF4-FFF2-40B4-BE49-F238E27FC236}">
                <a16:creationId xmlns:a16="http://schemas.microsoft.com/office/drawing/2014/main" id="{8331F359-8527-4C0A-A54E-1E0884127104}"/>
              </a:ext>
            </a:extLst>
          </p:cNvPr>
          <p:cNvCxnSpPr>
            <a:cxnSpLocks/>
            <a:stCxn id="13" idx="3"/>
            <a:endCxn id="18" idx="1"/>
          </p:cNvCxnSpPr>
          <p:nvPr/>
        </p:nvCxnSpPr>
        <p:spPr>
          <a:xfrm flipV="1">
            <a:off x="7276944" y="3692845"/>
            <a:ext cx="1036607"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Gerade Verbindung mit Pfeil 28">
            <a:extLst>
              <a:ext uri="{FF2B5EF4-FFF2-40B4-BE49-F238E27FC236}">
                <a16:creationId xmlns:a16="http://schemas.microsoft.com/office/drawing/2014/main" id="{67216B2C-4CC2-4B72-9BF7-B23C0715300A}"/>
              </a:ext>
            </a:extLst>
          </p:cNvPr>
          <p:cNvCxnSpPr>
            <a:cxnSpLocks/>
            <a:stCxn id="13" idx="2"/>
            <a:endCxn id="17" idx="0"/>
          </p:cNvCxnSpPr>
          <p:nvPr/>
        </p:nvCxnSpPr>
        <p:spPr>
          <a:xfrm flipH="1">
            <a:off x="6211010" y="4216219"/>
            <a:ext cx="1" cy="41173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Gerade Verbindung mit Pfeil 31">
            <a:extLst>
              <a:ext uri="{FF2B5EF4-FFF2-40B4-BE49-F238E27FC236}">
                <a16:creationId xmlns:a16="http://schemas.microsoft.com/office/drawing/2014/main" id="{33657CCE-D426-4F27-9E9E-5B189EBA7866}"/>
              </a:ext>
            </a:extLst>
          </p:cNvPr>
          <p:cNvCxnSpPr>
            <a:cxnSpLocks/>
            <a:stCxn id="18" idx="2"/>
            <a:endCxn id="19" idx="0"/>
          </p:cNvCxnSpPr>
          <p:nvPr/>
        </p:nvCxnSpPr>
        <p:spPr>
          <a:xfrm>
            <a:off x="9652356" y="3996913"/>
            <a:ext cx="0" cy="63103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Textfeld 41">
            <a:extLst>
              <a:ext uri="{FF2B5EF4-FFF2-40B4-BE49-F238E27FC236}">
                <a16:creationId xmlns:a16="http://schemas.microsoft.com/office/drawing/2014/main" id="{2A8762C7-4755-4722-9EA6-0424903BD9B3}"/>
              </a:ext>
            </a:extLst>
          </p:cNvPr>
          <p:cNvSpPr txBox="1"/>
          <p:nvPr/>
        </p:nvSpPr>
        <p:spPr>
          <a:xfrm>
            <a:off x="7375358" y="3388777"/>
            <a:ext cx="902811" cy="369332"/>
          </a:xfrm>
          <a:prstGeom prst="rect">
            <a:avLst/>
          </a:prstGeom>
          <a:noFill/>
        </p:spPr>
        <p:txBody>
          <a:bodyPr wrap="none" rtlCol="0">
            <a:spAutoFit/>
          </a:bodyPr>
          <a:lstStyle/>
          <a:p>
            <a:r>
              <a:rPr lang="de-DE" dirty="0" err="1"/>
              <a:t>success</a:t>
            </a:r>
            <a:endParaRPr lang="de-DE" dirty="0"/>
          </a:p>
        </p:txBody>
      </p:sp>
      <p:sp>
        <p:nvSpPr>
          <p:cNvPr id="47" name="Textfeld 46">
            <a:extLst>
              <a:ext uri="{FF2B5EF4-FFF2-40B4-BE49-F238E27FC236}">
                <a16:creationId xmlns:a16="http://schemas.microsoft.com/office/drawing/2014/main" id="{AA935FC6-E2A5-4737-9532-E4CB6F06D81F}"/>
              </a:ext>
            </a:extLst>
          </p:cNvPr>
          <p:cNvSpPr txBox="1"/>
          <p:nvPr/>
        </p:nvSpPr>
        <p:spPr>
          <a:xfrm>
            <a:off x="6211009" y="4127765"/>
            <a:ext cx="658642" cy="369332"/>
          </a:xfrm>
          <a:prstGeom prst="rect">
            <a:avLst/>
          </a:prstGeom>
          <a:noFill/>
        </p:spPr>
        <p:txBody>
          <a:bodyPr wrap="none" rtlCol="0">
            <a:spAutoFit/>
          </a:bodyPr>
          <a:lstStyle/>
          <a:p>
            <a:r>
              <a:rPr lang="de-DE" dirty="0" err="1"/>
              <a:t>error</a:t>
            </a:r>
            <a:endParaRPr lang="de-DE" dirty="0"/>
          </a:p>
        </p:txBody>
      </p:sp>
    </p:spTree>
    <p:extLst>
      <p:ext uri="{BB962C8B-B14F-4D97-AF65-F5344CB8AC3E}">
        <p14:creationId xmlns:p14="http://schemas.microsoft.com/office/powerpoint/2010/main" val="8164239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1519407" y="541172"/>
            <a:ext cx="9144000" cy="2230437"/>
          </a:xfrm>
        </p:spPr>
        <p:txBody>
          <a:bodyPr>
            <a:normAutofit/>
          </a:bodyPr>
          <a:lstStyle/>
          <a:p>
            <a:r>
              <a:rPr lang="de-DE" dirty="0">
                <a:solidFill>
                  <a:schemeClr val="tx1">
                    <a:lumMod val="65000"/>
                    <a:lumOff val="35000"/>
                  </a:schemeClr>
                </a:solidFill>
                <a:latin typeface="+mn-lt"/>
                <a:cs typeface="Times New Roman" panose="02020603050405020304" pitchFamily="18" charset="0"/>
              </a:rPr>
              <a:t>Index: Patienten Login</a:t>
            </a:r>
            <a:br>
              <a:rPr lang="de-DE" dirty="0">
                <a:solidFill>
                  <a:schemeClr val="tx1">
                    <a:lumMod val="65000"/>
                    <a:lumOff val="35000"/>
                  </a:schemeClr>
                </a:solidFill>
                <a:latin typeface="+mn-lt"/>
                <a:cs typeface="Times New Roman" panose="02020603050405020304" pitchFamily="18" charset="0"/>
              </a:rPr>
            </a:br>
            <a:r>
              <a:rPr lang="de-DE" dirty="0">
                <a:solidFill>
                  <a:schemeClr val="tx1">
                    <a:lumMod val="65000"/>
                    <a:lumOff val="35000"/>
                  </a:schemeClr>
                </a:solidFill>
                <a:latin typeface="+mn-lt"/>
                <a:cs typeface="Times New Roman" panose="02020603050405020304" pitchFamily="18" charset="0"/>
              </a:rPr>
              <a:t> </a:t>
            </a: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16</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2" name="Rechteck: abgerundete Ecken 11">
            <a:extLst>
              <a:ext uri="{FF2B5EF4-FFF2-40B4-BE49-F238E27FC236}">
                <a16:creationId xmlns:a16="http://schemas.microsoft.com/office/drawing/2014/main" id="{90AB62F4-0AC3-4647-A4FB-ACD0007D80E7}"/>
              </a:ext>
            </a:extLst>
          </p:cNvPr>
          <p:cNvSpPr/>
          <p:nvPr/>
        </p:nvSpPr>
        <p:spPr>
          <a:xfrm>
            <a:off x="366380" y="2337908"/>
            <a:ext cx="1763209" cy="615272"/>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Patient drückt Login Button</a:t>
            </a:r>
          </a:p>
        </p:txBody>
      </p:sp>
      <p:sp>
        <p:nvSpPr>
          <p:cNvPr id="13" name="Flussdiagramm: Verzweigung 12">
            <a:extLst>
              <a:ext uri="{FF2B5EF4-FFF2-40B4-BE49-F238E27FC236}">
                <a16:creationId xmlns:a16="http://schemas.microsoft.com/office/drawing/2014/main" id="{2A90DC13-1945-4319-B3A5-2AF5C9BDB6DA}"/>
              </a:ext>
            </a:extLst>
          </p:cNvPr>
          <p:cNvSpPr/>
          <p:nvPr/>
        </p:nvSpPr>
        <p:spPr>
          <a:xfrm>
            <a:off x="5145077" y="3169472"/>
            <a:ext cx="2131867" cy="1046747"/>
          </a:xfrm>
          <a:prstGeom prst="flowChartDecision">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dirty="0"/>
              <a:t>Server Antwort</a:t>
            </a:r>
          </a:p>
        </p:txBody>
      </p:sp>
      <p:sp>
        <p:nvSpPr>
          <p:cNvPr id="15" name="Rechteck: abgerundete Ecken 14">
            <a:extLst>
              <a:ext uri="{FF2B5EF4-FFF2-40B4-BE49-F238E27FC236}">
                <a16:creationId xmlns:a16="http://schemas.microsoft.com/office/drawing/2014/main" id="{33855917-90D4-46BA-A44B-80DAC332CA18}"/>
              </a:ext>
            </a:extLst>
          </p:cNvPr>
          <p:cNvSpPr/>
          <p:nvPr/>
        </p:nvSpPr>
        <p:spPr>
          <a:xfrm>
            <a:off x="2483938" y="2337908"/>
            <a:ext cx="2112125" cy="615272"/>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Eingabefelder werden eingelesen</a:t>
            </a:r>
          </a:p>
        </p:txBody>
      </p:sp>
      <p:sp>
        <p:nvSpPr>
          <p:cNvPr id="16" name="Rechteck: abgerundete Ecken 15">
            <a:extLst>
              <a:ext uri="{FF2B5EF4-FFF2-40B4-BE49-F238E27FC236}">
                <a16:creationId xmlns:a16="http://schemas.microsoft.com/office/drawing/2014/main" id="{A62673C7-8F59-4FB2-B5F0-AFAEA9DF4AB6}"/>
              </a:ext>
            </a:extLst>
          </p:cNvPr>
          <p:cNvSpPr/>
          <p:nvPr/>
        </p:nvSpPr>
        <p:spPr>
          <a:xfrm>
            <a:off x="4950412" y="2315888"/>
            <a:ext cx="2521199" cy="615272"/>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t>
            </a:r>
            <a:r>
              <a:rPr lang="de-DE" dirty="0" err="1">
                <a:ln w="0"/>
                <a:solidFill>
                  <a:schemeClr val="tx1"/>
                </a:solidFill>
                <a:effectLst>
                  <a:outerShdw blurRad="38100" dist="19050" dir="2700000" algn="tl" rotWithShape="0">
                    <a:schemeClr val="dk1">
                      <a:alpha val="40000"/>
                    </a:schemeClr>
                  </a:outerShdw>
                </a:effectLst>
              </a:rPr>
              <a:t>getQueueInformations</a:t>
            </a:r>
            <a:r>
              <a:rPr lang="de-DE" dirty="0">
                <a:ln w="0"/>
                <a:solidFill>
                  <a:schemeClr val="tx1"/>
                </a:solidFill>
                <a:effectLst>
                  <a:outerShdw blurRad="38100" dist="19050" dir="2700000" algn="tl" rotWithShape="0">
                    <a:schemeClr val="dk1">
                      <a:alpha val="40000"/>
                    </a:schemeClr>
                  </a:outerShdw>
                </a:effectLst>
              </a:rPr>
              <a:t> GET an Server</a:t>
            </a:r>
          </a:p>
        </p:txBody>
      </p:sp>
      <p:sp>
        <p:nvSpPr>
          <p:cNvPr id="17" name="Rechteck: abgerundete Ecken 16">
            <a:extLst>
              <a:ext uri="{FF2B5EF4-FFF2-40B4-BE49-F238E27FC236}">
                <a16:creationId xmlns:a16="http://schemas.microsoft.com/office/drawing/2014/main" id="{2F07D81E-08C0-4065-BAE0-B75AEA5446A3}"/>
              </a:ext>
            </a:extLst>
          </p:cNvPr>
          <p:cNvSpPr/>
          <p:nvPr/>
        </p:nvSpPr>
        <p:spPr>
          <a:xfrm>
            <a:off x="4950410" y="4627949"/>
            <a:ext cx="252119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Alert um fehlerhafte Eingabe mitzuteilen</a:t>
            </a:r>
          </a:p>
        </p:txBody>
      </p:sp>
      <p:sp>
        <p:nvSpPr>
          <p:cNvPr id="19" name="Rechteck: abgerundete Ecken 18">
            <a:extLst>
              <a:ext uri="{FF2B5EF4-FFF2-40B4-BE49-F238E27FC236}">
                <a16:creationId xmlns:a16="http://schemas.microsoft.com/office/drawing/2014/main" id="{22E9D356-3C45-4F18-A283-385EF5C1012B}"/>
              </a:ext>
            </a:extLst>
          </p:cNvPr>
          <p:cNvSpPr/>
          <p:nvPr/>
        </p:nvSpPr>
        <p:spPr>
          <a:xfrm>
            <a:off x="8345635" y="3408751"/>
            <a:ext cx="26776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Laden der </a:t>
            </a:r>
            <a:r>
              <a:rPr lang="de-DE" dirty="0" err="1">
                <a:ln w="0"/>
                <a:solidFill>
                  <a:schemeClr val="tx1"/>
                </a:solidFill>
                <a:effectLst>
                  <a:outerShdw blurRad="38100" dist="19050" dir="2700000" algn="tl" rotWithShape="0">
                    <a:schemeClr val="dk1">
                      <a:alpha val="40000"/>
                    </a:schemeClr>
                  </a:outerShdw>
                </a:effectLst>
              </a:rPr>
              <a:t>Warteliste.html</a:t>
            </a:r>
            <a:endParaRPr lang="de-DE" dirty="0">
              <a:ln w="0"/>
              <a:solidFill>
                <a:schemeClr val="tx1"/>
              </a:solidFill>
              <a:effectLst>
                <a:outerShdw blurRad="38100" dist="19050" dir="2700000" algn="tl" rotWithShape="0">
                  <a:schemeClr val="dk1">
                    <a:alpha val="40000"/>
                  </a:schemeClr>
                </a:outerShdw>
              </a:effectLst>
            </a:endParaRPr>
          </a:p>
        </p:txBody>
      </p:sp>
      <p:cxnSp>
        <p:nvCxnSpPr>
          <p:cNvPr id="20" name="Gerade Verbindung mit Pfeil 19">
            <a:extLst>
              <a:ext uri="{FF2B5EF4-FFF2-40B4-BE49-F238E27FC236}">
                <a16:creationId xmlns:a16="http://schemas.microsoft.com/office/drawing/2014/main" id="{DF7E82B8-5AA4-4138-8938-6A0D6276FF02}"/>
              </a:ext>
            </a:extLst>
          </p:cNvPr>
          <p:cNvCxnSpPr>
            <a:cxnSpLocks/>
            <a:stCxn id="12" idx="3"/>
            <a:endCxn id="15" idx="1"/>
          </p:cNvCxnSpPr>
          <p:nvPr/>
        </p:nvCxnSpPr>
        <p:spPr>
          <a:xfrm>
            <a:off x="2129589" y="2645544"/>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Gerade Verbindung mit Pfeil 21">
            <a:extLst>
              <a:ext uri="{FF2B5EF4-FFF2-40B4-BE49-F238E27FC236}">
                <a16:creationId xmlns:a16="http://schemas.microsoft.com/office/drawing/2014/main" id="{2FA24AF5-67DD-4C78-B017-A009D8A75620}"/>
              </a:ext>
            </a:extLst>
          </p:cNvPr>
          <p:cNvCxnSpPr/>
          <p:nvPr/>
        </p:nvCxnSpPr>
        <p:spPr>
          <a:xfrm>
            <a:off x="4596063" y="2498756"/>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Gerade Verbindung mit Pfeil 22">
            <a:extLst>
              <a:ext uri="{FF2B5EF4-FFF2-40B4-BE49-F238E27FC236}">
                <a16:creationId xmlns:a16="http://schemas.microsoft.com/office/drawing/2014/main" id="{88673246-F725-498F-8230-6A7F588CEB11}"/>
              </a:ext>
            </a:extLst>
          </p:cNvPr>
          <p:cNvCxnSpPr>
            <a:cxnSpLocks/>
            <a:stCxn id="16" idx="2"/>
            <a:endCxn id="13" idx="0"/>
          </p:cNvCxnSpPr>
          <p:nvPr/>
        </p:nvCxnSpPr>
        <p:spPr>
          <a:xfrm flipH="1">
            <a:off x="6211011" y="2931160"/>
            <a:ext cx="1" cy="23831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Gerade Verbindung mit Pfeil 25">
            <a:extLst>
              <a:ext uri="{FF2B5EF4-FFF2-40B4-BE49-F238E27FC236}">
                <a16:creationId xmlns:a16="http://schemas.microsoft.com/office/drawing/2014/main" id="{8331F359-8527-4C0A-A54E-1E0884127104}"/>
              </a:ext>
            </a:extLst>
          </p:cNvPr>
          <p:cNvCxnSpPr>
            <a:cxnSpLocks/>
            <a:stCxn id="13" idx="3"/>
          </p:cNvCxnSpPr>
          <p:nvPr/>
        </p:nvCxnSpPr>
        <p:spPr>
          <a:xfrm flipV="1">
            <a:off x="7276944" y="3692845"/>
            <a:ext cx="1036607"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Gerade Verbindung mit Pfeil 28">
            <a:extLst>
              <a:ext uri="{FF2B5EF4-FFF2-40B4-BE49-F238E27FC236}">
                <a16:creationId xmlns:a16="http://schemas.microsoft.com/office/drawing/2014/main" id="{67216B2C-4CC2-4B72-9BF7-B23C0715300A}"/>
              </a:ext>
            </a:extLst>
          </p:cNvPr>
          <p:cNvCxnSpPr>
            <a:cxnSpLocks/>
            <a:stCxn id="13" idx="2"/>
            <a:endCxn id="17" idx="0"/>
          </p:cNvCxnSpPr>
          <p:nvPr/>
        </p:nvCxnSpPr>
        <p:spPr>
          <a:xfrm flipH="1">
            <a:off x="6211010" y="4216219"/>
            <a:ext cx="1" cy="41173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Textfeld 41">
            <a:extLst>
              <a:ext uri="{FF2B5EF4-FFF2-40B4-BE49-F238E27FC236}">
                <a16:creationId xmlns:a16="http://schemas.microsoft.com/office/drawing/2014/main" id="{2A8762C7-4755-4722-9EA6-0424903BD9B3}"/>
              </a:ext>
            </a:extLst>
          </p:cNvPr>
          <p:cNvSpPr txBox="1"/>
          <p:nvPr/>
        </p:nvSpPr>
        <p:spPr>
          <a:xfrm>
            <a:off x="7375358" y="3388777"/>
            <a:ext cx="902811" cy="369332"/>
          </a:xfrm>
          <a:prstGeom prst="rect">
            <a:avLst/>
          </a:prstGeom>
          <a:noFill/>
        </p:spPr>
        <p:txBody>
          <a:bodyPr wrap="none" rtlCol="0">
            <a:spAutoFit/>
          </a:bodyPr>
          <a:lstStyle/>
          <a:p>
            <a:r>
              <a:rPr lang="de-DE" dirty="0" err="1"/>
              <a:t>success</a:t>
            </a:r>
            <a:endParaRPr lang="de-DE" dirty="0"/>
          </a:p>
        </p:txBody>
      </p:sp>
      <p:sp>
        <p:nvSpPr>
          <p:cNvPr id="47" name="Textfeld 46">
            <a:extLst>
              <a:ext uri="{FF2B5EF4-FFF2-40B4-BE49-F238E27FC236}">
                <a16:creationId xmlns:a16="http://schemas.microsoft.com/office/drawing/2014/main" id="{AA935FC6-E2A5-4737-9532-E4CB6F06D81F}"/>
              </a:ext>
            </a:extLst>
          </p:cNvPr>
          <p:cNvSpPr txBox="1"/>
          <p:nvPr/>
        </p:nvSpPr>
        <p:spPr>
          <a:xfrm>
            <a:off x="6211009" y="4127765"/>
            <a:ext cx="658642" cy="369332"/>
          </a:xfrm>
          <a:prstGeom prst="rect">
            <a:avLst/>
          </a:prstGeom>
          <a:noFill/>
        </p:spPr>
        <p:txBody>
          <a:bodyPr wrap="none" rtlCol="0">
            <a:spAutoFit/>
          </a:bodyPr>
          <a:lstStyle/>
          <a:p>
            <a:r>
              <a:rPr lang="de-DE" dirty="0" err="1"/>
              <a:t>error</a:t>
            </a:r>
            <a:endParaRPr lang="de-DE" dirty="0"/>
          </a:p>
        </p:txBody>
      </p:sp>
    </p:spTree>
    <p:extLst>
      <p:ext uri="{BB962C8B-B14F-4D97-AF65-F5344CB8AC3E}">
        <p14:creationId xmlns:p14="http://schemas.microsoft.com/office/powerpoint/2010/main" val="34159145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857670" y="527304"/>
            <a:ext cx="10467474" cy="2230437"/>
          </a:xfrm>
        </p:spPr>
        <p:txBody>
          <a:bodyPr>
            <a:normAutofit/>
          </a:bodyPr>
          <a:lstStyle/>
          <a:p>
            <a:r>
              <a:rPr lang="de-DE" dirty="0">
                <a:solidFill>
                  <a:schemeClr val="tx1">
                    <a:lumMod val="65000"/>
                    <a:lumOff val="35000"/>
                  </a:schemeClr>
                </a:solidFill>
                <a:latin typeface="+mn-lt"/>
                <a:cs typeface="Times New Roman" panose="02020603050405020304" pitchFamily="18" charset="0"/>
              </a:rPr>
              <a:t>Praxis.html geladen</a:t>
            </a:r>
            <a:br>
              <a:rPr lang="de-DE" dirty="0">
                <a:solidFill>
                  <a:schemeClr val="tx1">
                    <a:lumMod val="65000"/>
                    <a:lumOff val="35000"/>
                  </a:schemeClr>
                </a:solidFill>
                <a:latin typeface="+mn-lt"/>
                <a:cs typeface="Times New Roman" panose="02020603050405020304" pitchFamily="18" charset="0"/>
              </a:rPr>
            </a:br>
            <a:r>
              <a:rPr lang="de-DE" dirty="0">
                <a:solidFill>
                  <a:schemeClr val="tx1">
                    <a:lumMod val="65000"/>
                    <a:lumOff val="35000"/>
                  </a:schemeClr>
                </a:solidFill>
                <a:latin typeface="+mn-lt"/>
                <a:cs typeface="Times New Roman" panose="02020603050405020304" pitchFamily="18" charset="0"/>
              </a:rPr>
              <a:t> </a:t>
            </a: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17</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2" name="Rechteck: abgerundete Ecken 11">
            <a:extLst>
              <a:ext uri="{FF2B5EF4-FFF2-40B4-BE49-F238E27FC236}">
                <a16:creationId xmlns:a16="http://schemas.microsoft.com/office/drawing/2014/main" id="{90AB62F4-0AC3-4647-A4FB-ACD0007D80E7}"/>
              </a:ext>
            </a:extLst>
          </p:cNvPr>
          <p:cNvSpPr/>
          <p:nvPr/>
        </p:nvSpPr>
        <p:spPr>
          <a:xfrm>
            <a:off x="366380" y="2345044"/>
            <a:ext cx="17632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Praxis Seite laden</a:t>
            </a:r>
          </a:p>
        </p:txBody>
      </p:sp>
      <p:sp>
        <p:nvSpPr>
          <p:cNvPr id="15" name="Rechteck: abgerundete Ecken 14">
            <a:extLst>
              <a:ext uri="{FF2B5EF4-FFF2-40B4-BE49-F238E27FC236}">
                <a16:creationId xmlns:a16="http://schemas.microsoft.com/office/drawing/2014/main" id="{33855917-90D4-46BA-A44B-80DAC332CA18}"/>
              </a:ext>
            </a:extLst>
          </p:cNvPr>
          <p:cNvSpPr/>
          <p:nvPr/>
        </p:nvSpPr>
        <p:spPr>
          <a:xfrm>
            <a:off x="2483938" y="2345044"/>
            <a:ext cx="2112125" cy="58611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t>
            </a:r>
            <a:r>
              <a:rPr lang="de-DE" dirty="0" err="1">
                <a:ln w="0"/>
                <a:solidFill>
                  <a:schemeClr val="tx1"/>
                </a:solidFill>
                <a:effectLst>
                  <a:outerShdw blurRad="38100" dist="19050" dir="2700000" algn="tl" rotWithShape="0">
                    <a:schemeClr val="dk1">
                      <a:alpha val="40000"/>
                    </a:schemeClr>
                  </a:outerShdw>
                </a:effectLst>
              </a:rPr>
              <a:t>getAppointements</a:t>
            </a:r>
            <a:r>
              <a:rPr lang="de-DE" dirty="0">
                <a:ln w="0"/>
                <a:solidFill>
                  <a:schemeClr val="tx1"/>
                </a:solidFill>
                <a:effectLst>
                  <a:outerShdw blurRad="38100" dist="19050" dir="2700000" algn="tl" rotWithShape="0">
                    <a:schemeClr val="dk1">
                      <a:alpha val="40000"/>
                    </a:schemeClr>
                  </a:outerShdw>
                </a:effectLst>
              </a:rPr>
              <a:t> GET an Server</a:t>
            </a:r>
          </a:p>
        </p:txBody>
      </p:sp>
      <p:sp>
        <p:nvSpPr>
          <p:cNvPr id="16" name="Rechteck: abgerundete Ecken 15">
            <a:extLst>
              <a:ext uri="{FF2B5EF4-FFF2-40B4-BE49-F238E27FC236}">
                <a16:creationId xmlns:a16="http://schemas.microsoft.com/office/drawing/2014/main" id="{A62673C7-8F59-4FB2-B5F0-AFAEA9DF4AB6}"/>
              </a:ext>
            </a:extLst>
          </p:cNvPr>
          <p:cNvSpPr/>
          <p:nvPr/>
        </p:nvSpPr>
        <p:spPr>
          <a:xfrm>
            <a:off x="4950412" y="2323024"/>
            <a:ext cx="252119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Erhaltene Appointments in </a:t>
            </a:r>
            <a:r>
              <a:rPr lang="de-DE" dirty="0" err="1">
                <a:ln w="0"/>
                <a:solidFill>
                  <a:schemeClr val="tx1"/>
                </a:solidFill>
                <a:effectLst>
                  <a:outerShdw blurRad="38100" dist="19050" dir="2700000" algn="tl" rotWithShape="0">
                    <a:schemeClr val="dk1">
                      <a:alpha val="40000"/>
                    </a:schemeClr>
                  </a:outerShdw>
                </a:effectLst>
              </a:rPr>
              <a:t>html</a:t>
            </a:r>
            <a:r>
              <a:rPr lang="de-DE" dirty="0">
                <a:ln w="0"/>
                <a:solidFill>
                  <a:schemeClr val="tx1"/>
                </a:solidFill>
                <a:effectLst>
                  <a:outerShdw blurRad="38100" dist="19050" dir="2700000" algn="tl" rotWithShape="0">
                    <a:schemeClr val="dk1">
                      <a:alpha val="40000"/>
                    </a:schemeClr>
                  </a:outerShdw>
                </a:effectLst>
              </a:rPr>
              <a:t> einfügen</a:t>
            </a:r>
          </a:p>
        </p:txBody>
      </p:sp>
      <p:sp>
        <p:nvSpPr>
          <p:cNvPr id="18" name="Rechteck: abgerundete Ecken 17">
            <a:extLst>
              <a:ext uri="{FF2B5EF4-FFF2-40B4-BE49-F238E27FC236}">
                <a16:creationId xmlns:a16="http://schemas.microsoft.com/office/drawing/2014/main" id="{57D328AA-572D-4692-B411-72E5F6F93554}"/>
              </a:ext>
            </a:extLst>
          </p:cNvPr>
          <p:cNvSpPr/>
          <p:nvPr/>
        </p:nvSpPr>
        <p:spPr>
          <a:xfrm>
            <a:off x="7825960" y="2334034"/>
            <a:ext cx="26776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t>
            </a:r>
            <a:r>
              <a:rPr lang="de-DE" dirty="0" err="1">
                <a:ln w="0"/>
                <a:solidFill>
                  <a:schemeClr val="tx1"/>
                </a:solidFill>
                <a:effectLst>
                  <a:outerShdw blurRad="38100" dist="19050" dir="2700000" algn="tl" rotWithShape="0">
                    <a:schemeClr val="dk1">
                      <a:alpha val="40000"/>
                    </a:schemeClr>
                  </a:outerShdw>
                </a:effectLst>
              </a:rPr>
              <a:t>getDifferenceTime</a:t>
            </a:r>
            <a:r>
              <a:rPr lang="de-DE" dirty="0">
                <a:ln w="0"/>
                <a:solidFill>
                  <a:schemeClr val="tx1"/>
                </a:solidFill>
                <a:effectLst>
                  <a:outerShdw blurRad="38100" dist="19050" dir="2700000" algn="tl" rotWithShape="0">
                    <a:schemeClr val="dk1">
                      <a:alpha val="40000"/>
                    </a:schemeClr>
                  </a:outerShdw>
                </a:effectLst>
              </a:rPr>
              <a:t> POST an Server</a:t>
            </a:r>
          </a:p>
        </p:txBody>
      </p:sp>
      <p:cxnSp>
        <p:nvCxnSpPr>
          <p:cNvPr id="20" name="Gerade Verbindung mit Pfeil 19">
            <a:extLst>
              <a:ext uri="{FF2B5EF4-FFF2-40B4-BE49-F238E27FC236}">
                <a16:creationId xmlns:a16="http://schemas.microsoft.com/office/drawing/2014/main" id="{DF7E82B8-5AA4-4138-8938-6A0D6276FF02}"/>
              </a:ext>
            </a:extLst>
          </p:cNvPr>
          <p:cNvCxnSpPr>
            <a:cxnSpLocks/>
            <a:stCxn id="12" idx="3"/>
            <a:endCxn id="15" idx="1"/>
          </p:cNvCxnSpPr>
          <p:nvPr/>
        </p:nvCxnSpPr>
        <p:spPr>
          <a:xfrm flipV="1">
            <a:off x="2129589" y="2638102"/>
            <a:ext cx="354349" cy="110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Gerade Verbindung mit Pfeil 21">
            <a:extLst>
              <a:ext uri="{FF2B5EF4-FFF2-40B4-BE49-F238E27FC236}">
                <a16:creationId xmlns:a16="http://schemas.microsoft.com/office/drawing/2014/main" id="{2FA24AF5-67DD-4C78-B017-A009D8A75620}"/>
              </a:ext>
            </a:extLst>
          </p:cNvPr>
          <p:cNvCxnSpPr/>
          <p:nvPr/>
        </p:nvCxnSpPr>
        <p:spPr>
          <a:xfrm>
            <a:off x="4596063" y="2627092"/>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Gerade Verbindung mit Pfeil 31">
            <a:extLst>
              <a:ext uri="{FF2B5EF4-FFF2-40B4-BE49-F238E27FC236}">
                <a16:creationId xmlns:a16="http://schemas.microsoft.com/office/drawing/2014/main" id="{33657CCE-D426-4F27-9E9E-5B189EBA7866}"/>
              </a:ext>
            </a:extLst>
          </p:cNvPr>
          <p:cNvCxnSpPr>
            <a:cxnSpLocks/>
            <a:stCxn id="18" idx="2"/>
            <a:endCxn id="31" idx="0"/>
          </p:cNvCxnSpPr>
          <p:nvPr/>
        </p:nvCxnSpPr>
        <p:spPr>
          <a:xfrm flipH="1">
            <a:off x="9164764" y="2942170"/>
            <a:ext cx="1" cy="46617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Gerade Verbindung mit Pfeil 29">
            <a:extLst>
              <a:ext uri="{FF2B5EF4-FFF2-40B4-BE49-F238E27FC236}">
                <a16:creationId xmlns:a16="http://schemas.microsoft.com/office/drawing/2014/main" id="{BCCD884E-19C1-4A2D-AC2C-7861F3542C5C}"/>
              </a:ext>
            </a:extLst>
          </p:cNvPr>
          <p:cNvCxnSpPr/>
          <p:nvPr/>
        </p:nvCxnSpPr>
        <p:spPr>
          <a:xfrm>
            <a:off x="7471611" y="2627092"/>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Rechteck: abgerundete Ecken 30">
            <a:extLst>
              <a:ext uri="{FF2B5EF4-FFF2-40B4-BE49-F238E27FC236}">
                <a16:creationId xmlns:a16="http://schemas.microsoft.com/office/drawing/2014/main" id="{B1C1185C-66FA-404E-AC93-8619ACBA8807}"/>
              </a:ext>
            </a:extLst>
          </p:cNvPr>
          <p:cNvSpPr/>
          <p:nvPr/>
        </p:nvSpPr>
        <p:spPr>
          <a:xfrm>
            <a:off x="7904164" y="3408349"/>
            <a:ext cx="252119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Erhaltene Zeitdifferenz in </a:t>
            </a:r>
            <a:r>
              <a:rPr lang="de-DE" dirty="0" err="1">
                <a:ln w="0"/>
                <a:solidFill>
                  <a:schemeClr val="tx1"/>
                </a:solidFill>
                <a:effectLst>
                  <a:outerShdw blurRad="38100" dist="19050" dir="2700000" algn="tl" rotWithShape="0">
                    <a:schemeClr val="dk1">
                      <a:alpha val="40000"/>
                    </a:schemeClr>
                  </a:outerShdw>
                </a:effectLst>
              </a:rPr>
              <a:t>html</a:t>
            </a:r>
            <a:r>
              <a:rPr lang="de-DE" dirty="0">
                <a:ln w="0"/>
                <a:solidFill>
                  <a:schemeClr val="tx1"/>
                </a:solidFill>
                <a:effectLst>
                  <a:outerShdw blurRad="38100" dist="19050" dir="2700000" algn="tl" rotWithShape="0">
                    <a:schemeClr val="dk1">
                      <a:alpha val="40000"/>
                    </a:schemeClr>
                  </a:outerShdw>
                </a:effectLst>
              </a:rPr>
              <a:t> aktualisieren</a:t>
            </a:r>
          </a:p>
        </p:txBody>
      </p:sp>
    </p:spTree>
    <p:extLst>
      <p:ext uri="{BB962C8B-B14F-4D97-AF65-F5344CB8AC3E}">
        <p14:creationId xmlns:p14="http://schemas.microsoft.com/office/powerpoint/2010/main" val="10336611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505566" y="541172"/>
            <a:ext cx="11320053" cy="2230437"/>
          </a:xfrm>
        </p:spPr>
        <p:txBody>
          <a:bodyPr>
            <a:normAutofit/>
          </a:bodyPr>
          <a:lstStyle/>
          <a:p>
            <a:r>
              <a:rPr lang="de-DE" dirty="0">
                <a:solidFill>
                  <a:schemeClr val="tx1">
                    <a:lumMod val="65000"/>
                    <a:lumOff val="35000"/>
                  </a:schemeClr>
                </a:solidFill>
                <a:latin typeface="+mn-lt"/>
                <a:cs typeface="Times New Roman" panose="02020603050405020304" pitchFamily="18" charset="0"/>
              </a:rPr>
              <a:t>Praxis: Termin Anlegen</a:t>
            </a:r>
            <a:br>
              <a:rPr lang="de-DE" dirty="0">
                <a:solidFill>
                  <a:schemeClr val="tx1">
                    <a:lumMod val="65000"/>
                    <a:lumOff val="35000"/>
                  </a:schemeClr>
                </a:solidFill>
                <a:latin typeface="+mn-lt"/>
                <a:cs typeface="Times New Roman" panose="02020603050405020304" pitchFamily="18" charset="0"/>
              </a:rPr>
            </a:br>
            <a:r>
              <a:rPr lang="de-DE" dirty="0">
                <a:solidFill>
                  <a:schemeClr val="tx1">
                    <a:lumMod val="65000"/>
                    <a:lumOff val="35000"/>
                  </a:schemeClr>
                </a:solidFill>
                <a:latin typeface="+mn-lt"/>
                <a:cs typeface="Times New Roman" panose="02020603050405020304" pitchFamily="18" charset="0"/>
              </a:rPr>
              <a:t> </a:t>
            </a: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18</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2" name="Rechteck: abgerundete Ecken 11">
            <a:extLst>
              <a:ext uri="{FF2B5EF4-FFF2-40B4-BE49-F238E27FC236}">
                <a16:creationId xmlns:a16="http://schemas.microsoft.com/office/drawing/2014/main" id="{90AB62F4-0AC3-4647-A4FB-ACD0007D80E7}"/>
              </a:ext>
            </a:extLst>
          </p:cNvPr>
          <p:cNvSpPr/>
          <p:nvPr/>
        </p:nvSpPr>
        <p:spPr>
          <a:xfrm>
            <a:off x="366380" y="2345044"/>
            <a:ext cx="17632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Nutzer drückt Termin anlegen</a:t>
            </a:r>
          </a:p>
        </p:txBody>
      </p:sp>
      <p:sp>
        <p:nvSpPr>
          <p:cNvPr id="13" name="Flussdiagramm: Verzweigung 12">
            <a:extLst>
              <a:ext uri="{FF2B5EF4-FFF2-40B4-BE49-F238E27FC236}">
                <a16:creationId xmlns:a16="http://schemas.microsoft.com/office/drawing/2014/main" id="{2A90DC13-1945-4319-B3A5-2AF5C9BDB6DA}"/>
              </a:ext>
            </a:extLst>
          </p:cNvPr>
          <p:cNvSpPr/>
          <p:nvPr/>
        </p:nvSpPr>
        <p:spPr>
          <a:xfrm>
            <a:off x="4953830" y="2043207"/>
            <a:ext cx="2421528" cy="1178153"/>
          </a:xfrm>
          <a:prstGeom prst="flowChartDecision">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dirty="0"/>
              <a:t>Alle Felder ausgefüllt?</a:t>
            </a:r>
          </a:p>
        </p:txBody>
      </p:sp>
      <p:sp>
        <p:nvSpPr>
          <p:cNvPr id="15" name="Rechteck: abgerundete Ecken 14">
            <a:extLst>
              <a:ext uri="{FF2B5EF4-FFF2-40B4-BE49-F238E27FC236}">
                <a16:creationId xmlns:a16="http://schemas.microsoft.com/office/drawing/2014/main" id="{33855917-90D4-46BA-A44B-80DAC332CA18}"/>
              </a:ext>
            </a:extLst>
          </p:cNvPr>
          <p:cNvSpPr/>
          <p:nvPr/>
        </p:nvSpPr>
        <p:spPr>
          <a:xfrm>
            <a:off x="2483938" y="2345044"/>
            <a:ext cx="2112125"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Eingabefelder werden eingelesen</a:t>
            </a:r>
          </a:p>
        </p:txBody>
      </p:sp>
      <p:sp>
        <p:nvSpPr>
          <p:cNvPr id="17" name="Rechteck: abgerundete Ecken 16">
            <a:extLst>
              <a:ext uri="{FF2B5EF4-FFF2-40B4-BE49-F238E27FC236}">
                <a16:creationId xmlns:a16="http://schemas.microsoft.com/office/drawing/2014/main" id="{2F07D81E-08C0-4065-BAE0-B75AEA5446A3}"/>
              </a:ext>
            </a:extLst>
          </p:cNvPr>
          <p:cNvSpPr/>
          <p:nvPr/>
        </p:nvSpPr>
        <p:spPr>
          <a:xfrm>
            <a:off x="4903994" y="3731839"/>
            <a:ext cx="252119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Alert wird angezeigt, dass eingaben fehlen</a:t>
            </a:r>
          </a:p>
        </p:txBody>
      </p:sp>
      <p:sp>
        <p:nvSpPr>
          <p:cNvPr id="18" name="Rechteck: abgerundete Ecken 17">
            <a:extLst>
              <a:ext uri="{FF2B5EF4-FFF2-40B4-BE49-F238E27FC236}">
                <a16:creationId xmlns:a16="http://schemas.microsoft.com/office/drawing/2014/main" id="{57D328AA-572D-4692-B411-72E5F6F93554}"/>
              </a:ext>
            </a:extLst>
          </p:cNvPr>
          <p:cNvSpPr/>
          <p:nvPr/>
        </p:nvSpPr>
        <p:spPr>
          <a:xfrm>
            <a:off x="7986380" y="2330890"/>
            <a:ext cx="26776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t>
            </a:r>
            <a:r>
              <a:rPr lang="de-DE" dirty="0" err="1">
                <a:ln w="0"/>
                <a:solidFill>
                  <a:schemeClr val="tx1"/>
                </a:solidFill>
                <a:effectLst>
                  <a:outerShdw blurRad="38100" dist="19050" dir="2700000" algn="tl" rotWithShape="0">
                    <a:schemeClr val="dk1">
                      <a:alpha val="40000"/>
                    </a:schemeClr>
                  </a:outerShdw>
                </a:effectLst>
              </a:rPr>
              <a:t>createAppointment</a:t>
            </a:r>
            <a:r>
              <a:rPr lang="de-DE" dirty="0">
                <a:ln w="0"/>
                <a:solidFill>
                  <a:schemeClr val="tx1"/>
                </a:solidFill>
                <a:effectLst>
                  <a:outerShdw blurRad="38100" dist="19050" dir="2700000" algn="tl" rotWithShape="0">
                    <a:schemeClr val="dk1">
                      <a:alpha val="40000"/>
                    </a:schemeClr>
                  </a:outerShdw>
                </a:effectLst>
              </a:rPr>
              <a:t> POST an Server</a:t>
            </a:r>
          </a:p>
        </p:txBody>
      </p:sp>
      <p:cxnSp>
        <p:nvCxnSpPr>
          <p:cNvPr id="20" name="Gerade Verbindung mit Pfeil 19">
            <a:extLst>
              <a:ext uri="{FF2B5EF4-FFF2-40B4-BE49-F238E27FC236}">
                <a16:creationId xmlns:a16="http://schemas.microsoft.com/office/drawing/2014/main" id="{DF7E82B8-5AA4-4138-8938-6A0D6276FF02}"/>
              </a:ext>
            </a:extLst>
          </p:cNvPr>
          <p:cNvCxnSpPr>
            <a:stCxn id="12" idx="3"/>
            <a:endCxn id="15" idx="1"/>
          </p:cNvCxnSpPr>
          <p:nvPr/>
        </p:nvCxnSpPr>
        <p:spPr>
          <a:xfrm>
            <a:off x="2129589" y="2649112"/>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Gerade Verbindung mit Pfeil 21">
            <a:extLst>
              <a:ext uri="{FF2B5EF4-FFF2-40B4-BE49-F238E27FC236}">
                <a16:creationId xmlns:a16="http://schemas.microsoft.com/office/drawing/2014/main" id="{2FA24AF5-67DD-4C78-B017-A009D8A75620}"/>
              </a:ext>
            </a:extLst>
          </p:cNvPr>
          <p:cNvCxnSpPr/>
          <p:nvPr/>
        </p:nvCxnSpPr>
        <p:spPr>
          <a:xfrm>
            <a:off x="4596063" y="2627092"/>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Gerade Verbindung mit Pfeil 25">
            <a:extLst>
              <a:ext uri="{FF2B5EF4-FFF2-40B4-BE49-F238E27FC236}">
                <a16:creationId xmlns:a16="http://schemas.microsoft.com/office/drawing/2014/main" id="{8331F359-8527-4C0A-A54E-1E0884127104}"/>
              </a:ext>
            </a:extLst>
          </p:cNvPr>
          <p:cNvCxnSpPr>
            <a:cxnSpLocks/>
            <a:stCxn id="13" idx="3"/>
            <a:endCxn id="18" idx="1"/>
          </p:cNvCxnSpPr>
          <p:nvPr/>
        </p:nvCxnSpPr>
        <p:spPr>
          <a:xfrm>
            <a:off x="7375358" y="2632284"/>
            <a:ext cx="611022" cy="267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Gerade Verbindung mit Pfeil 28">
            <a:extLst>
              <a:ext uri="{FF2B5EF4-FFF2-40B4-BE49-F238E27FC236}">
                <a16:creationId xmlns:a16="http://schemas.microsoft.com/office/drawing/2014/main" id="{67216B2C-4CC2-4B72-9BF7-B23C0715300A}"/>
              </a:ext>
            </a:extLst>
          </p:cNvPr>
          <p:cNvCxnSpPr>
            <a:cxnSpLocks/>
            <a:stCxn id="13" idx="2"/>
            <a:endCxn id="17" idx="0"/>
          </p:cNvCxnSpPr>
          <p:nvPr/>
        </p:nvCxnSpPr>
        <p:spPr>
          <a:xfrm>
            <a:off x="6164594" y="3221360"/>
            <a:ext cx="0" cy="51047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2" name="Gerade Verbindung mit Pfeil 31">
            <a:extLst>
              <a:ext uri="{FF2B5EF4-FFF2-40B4-BE49-F238E27FC236}">
                <a16:creationId xmlns:a16="http://schemas.microsoft.com/office/drawing/2014/main" id="{33657CCE-D426-4F27-9E9E-5B189EBA7866}"/>
              </a:ext>
            </a:extLst>
          </p:cNvPr>
          <p:cNvCxnSpPr>
            <a:cxnSpLocks/>
            <a:stCxn id="18" idx="2"/>
            <a:endCxn id="38" idx="0"/>
          </p:cNvCxnSpPr>
          <p:nvPr/>
        </p:nvCxnSpPr>
        <p:spPr>
          <a:xfrm flipH="1">
            <a:off x="9325184" y="2939026"/>
            <a:ext cx="1" cy="27780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2" name="Textfeld 41">
            <a:extLst>
              <a:ext uri="{FF2B5EF4-FFF2-40B4-BE49-F238E27FC236}">
                <a16:creationId xmlns:a16="http://schemas.microsoft.com/office/drawing/2014/main" id="{2A8762C7-4755-4722-9EA6-0424903BD9B3}"/>
              </a:ext>
            </a:extLst>
          </p:cNvPr>
          <p:cNvSpPr txBox="1"/>
          <p:nvPr/>
        </p:nvSpPr>
        <p:spPr>
          <a:xfrm>
            <a:off x="7410104" y="2279780"/>
            <a:ext cx="349776" cy="369332"/>
          </a:xfrm>
          <a:prstGeom prst="rect">
            <a:avLst/>
          </a:prstGeom>
          <a:noFill/>
        </p:spPr>
        <p:txBody>
          <a:bodyPr wrap="none" rtlCol="0">
            <a:spAutoFit/>
          </a:bodyPr>
          <a:lstStyle/>
          <a:p>
            <a:r>
              <a:rPr lang="de-DE" dirty="0"/>
              <a:t>ja</a:t>
            </a:r>
          </a:p>
        </p:txBody>
      </p:sp>
      <p:sp>
        <p:nvSpPr>
          <p:cNvPr id="47" name="Textfeld 46">
            <a:extLst>
              <a:ext uri="{FF2B5EF4-FFF2-40B4-BE49-F238E27FC236}">
                <a16:creationId xmlns:a16="http://schemas.microsoft.com/office/drawing/2014/main" id="{AA935FC6-E2A5-4737-9532-E4CB6F06D81F}"/>
              </a:ext>
            </a:extLst>
          </p:cNvPr>
          <p:cNvSpPr txBox="1"/>
          <p:nvPr/>
        </p:nvSpPr>
        <p:spPr>
          <a:xfrm>
            <a:off x="6164593" y="3216827"/>
            <a:ext cx="596638" cy="369332"/>
          </a:xfrm>
          <a:prstGeom prst="rect">
            <a:avLst/>
          </a:prstGeom>
          <a:noFill/>
        </p:spPr>
        <p:txBody>
          <a:bodyPr wrap="none" rtlCol="0">
            <a:spAutoFit/>
          </a:bodyPr>
          <a:lstStyle/>
          <a:p>
            <a:r>
              <a:rPr lang="de-DE" dirty="0"/>
              <a:t>nein</a:t>
            </a:r>
          </a:p>
        </p:txBody>
      </p:sp>
      <p:sp>
        <p:nvSpPr>
          <p:cNvPr id="38" name="Rechteck: abgerundete Ecken 37">
            <a:extLst>
              <a:ext uri="{FF2B5EF4-FFF2-40B4-BE49-F238E27FC236}">
                <a16:creationId xmlns:a16="http://schemas.microsoft.com/office/drawing/2014/main" id="{58FBE5D1-B100-4A38-8687-35F968A3B59B}"/>
              </a:ext>
            </a:extLst>
          </p:cNvPr>
          <p:cNvSpPr/>
          <p:nvPr/>
        </p:nvSpPr>
        <p:spPr>
          <a:xfrm>
            <a:off x="8269121" y="3216827"/>
            <a:ext cx="2112125" cy="58611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t>
            </a:r>
            <a:r>
              <a:rPr lang="de-DE" dirty="0" err="1">
                <a:ln w="0"/>
                <a:solidFill>
                  <a:schemeClr val="tx1"/>
                </a:solidFill>
                <a:effectLst>
                  <a:outerShdw blurRad="38100" dist="19050" dir="2700000" algn="tl" rotWithShape="0">
                    <a:schemeClr val="dk1">
                      <a:alpha val="40000"/>
                    </a:schemeClr>
                  </a:outerShdw>
                </a:effectLst>
              </a:rPr>
              <a:t>getAppointements</a:t>
            </a:r>
            <a:r>
              <a:rPr lang="de-DE" dirty="0">
                <a:ln w="0"/>
                <a:solidFill>
                  <a:schemeClr val="tx1"/>
                </a:solidFill>
                <a:effectLst>
                  <a:outerShdw blurRad="38100" dist="19050" dir="2700000" algn="tl" rotWithShape="0">
                    <a:schemeClr val="dk1">
                      <a:alpha val="40000"/>
                    </a:schemeClr>
                  </a:outerShdw>
                </a:effectLst>
              </a:rPr>
              <a:t> GET an Server</a:t>
            </a:r>
          </a:p>
        </p:txBody>
      </p:sp>
      <p:sp>
        <p:nvSpPr>
          <p:cNvPr id="39" name="Rechteck: abgerundete Ecken 38">
            <a:extLst>
              <a:ext uri="{FF2B5EF4-FFF2-40B4-BE49-F238E27FC236}">
                <a16:creationId xmlns:a16="http://schemas.microsoft.com/office/drawing/2014/main" id="{6186AD74-6D2C-44D1-9813-07655A069763}"/>
              </a:ext>
            </a:extLst>
          </p:cNvPr>
          <p:cNvSpPr/>
          <p:nvPr/>
        </p:nvSpPr>
        <p:spPr>
          <a:xfrm>
            <a:off x="8064583" y="4101588"/>
            <a:ext cx="252119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Erhaltene Appointments in </a:t>
            </a:r>
            <a:r>
              <a:rPr lang="de-DE" dirty="0" err="1">
                <a:ln w="0"/>
                <a:solidFill>
                  <a:schemeClr val="tx1"/>
                </a:solidFill>
                <a:effectLst>
                  <a:outerShdw blurRad="38100" dist="19050" dir="2700000" algn="tl" rotWithShape="0">
                    <a:schemeClr val="dk1">
                      <a:alpha val="40000"/>
                    </a:schemeClr>
                  </a:outerShdw>
                </a:effectLst>
              </a:rPr>
              <a:t>html</a:t>
            </a:r>
            <a:r>
              <a:rPr lang="de-DE" dirty="0">
                <a:ln w="0"/>
                <a:solidFill>
                  <a:schemeClr val="tx1"/>
                </a:solidFill>
                <a:effectLst>
                  <a:outerShdw blurRad="38100" dist="19050" dir="2700000" algn="tl" rotWithShape="0">
                    <a:schemeClr val="dk1">
                      <a:alpha val="40000"/>
                    </a:schemeClr>
                  </a:outerShdw>
                </a:effectLst>
              </a:rPr>
              <a:t> einfügen</a:t>
            </a:r>
          </a:p>
        </p:txBody>
      </p:sp>
      <p:cxnSp>
        <p:nvCxnSpPr>
          <p:cNvPr id="40" name="Gerade Verbindung mit Pfeil 39">
            <a:extLst>
              <a:ext uri="{FF2B5EF4-FFF2-40B4-BE49-F238E27FC236}">
                <a16:creationId xmlns:a16="http://schemas.microsoft.com/office/drawing/2014/main" id="{6707FB0A-9200-44B4-9837-46AACFDC9466}"/>
              </a:ext>
            </a:extLst>
          </p:cNvPr>
          <p:cNvCxnSpPr>
            <a:cxnSpLocks/>
            <a:stCxn id="38" idx="2"/>
            <a:endCxn id="39" idx="0"/>
          </p:cNvCxnSpPr>
          <p:nvPr/>
        </p:nvCxnSpPr>
        <p:spPr>
          <a:xfrm flipH="1">
            <a:off x="9325183" y="3802943"/>
            <a:ext cx="1" cy="2986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291609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505566" y="541172"/>
            <a:ext cx="11320053" cy="2230437"/>
          </a:xfrm>
        </p:spPr>
        <p:txBody>
          <a:bodyPr>
            <a:normAutofit/>
          </a:bodyPr>
          <a:lstStyle/>
          <a:p>
            <a:r>
              <a:rPr lang="de-DE" dirty="0">
                <a:solidFill>
                  <a:schemeClr val="tx1">
                    <a:lumMod val="65000"/>
                    <a:lumOff val="35000"/>
                  </a:schemeClr>
                </a:solidFill>
                <a:latin typeface="+mn-lt"/>
                <a:cs typeface="Times New Roman" panose="02020603050405020304" pitchFamily="18" charset="0"/>
              </a:rPr>
              <a:t>Praxis: Nutzer löscht Termin</a:t>
            </a:r>
            <a:br>
              <a:rPr lang="de-DE" dirty="0">
                <a:solidFill>
                  <a:schemeClr val="tx1">
                    <a:lumMod val="65000"/>
                    <a:lumOff val="35000"/>
                  </a:schemeClr>
                </a:solidFill>
                <a:latin typeface="+mn-lt"/>
                <a:cs typeface="Times New Roman" panose="02020603050405020304" pitchFamily="18" charset="0"/>
              </a:rPr>
            </a:br>
            <a:r>
              <a:rPr lang="de-DE" dirty="0">
                <a:solidFill>
                  <a:schemeClr val="tx1">
                    <a:lumMod val="65000"/>
                    <a:lumOff val="35000"/>
                  </a:schemeClr>
                </a:solidFill>
                <a:latin typeface="+mn-lt"/>
                <a:cs typeface="Times New Roman" panose="02020603050405020304" pitchFamily="18" charset="0"/>
              </a:rPr>
              <a:t> </a:t>
            </a: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19</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2" name="Rechteck: abgerundete Ecken 11">
            <a:extLst>
              <a:ext uri="{FF2B5EF4-FFF2-40B4-BE49-F238E27FC236}">
                <a16:creationId xmlns:a16="http://schemas.microsoft.com/office/drawing/2014/main" id="{90AB62F4-0AC3-4647-A4FB-ACD0007D80E7}"/>
              </a:ext>
            </a:extLst>
          </p:cNvPr>
          <p:cNvSpPr/>
          <p:nvPr/>
        </p:nvSpPr>
        <p:spPr>
          <a:xfrm>
            <a:off x="1701885" y="3260334"/>
            <a:ext cx="17632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Nutzer drückt Löschen</a:t>
            </a:r>
          </a:p>
        </p:txBody>
      </p:sp>
      <p:sp>
        <p:nvSpPr>
          <p:cNvPr id="15" name="Rechteck: abgerundete Ecken 14">
            <a:extLst>
              <a:ext uri="{FF2B5EF4-FFF2-40B4-BE49-F238E27FC236}">
                <a16:creationId xmlns:a16="http://schemas.microsoft.com/office/drawing/2014/main" id="{33855917-90D4-46BA-A44B-80DAC332CA18}"/>
              </a:ext>
            </a:extLst>
          </p:cNvPr>
          <p:cNvSpPr/>
          <p:nvPr/>
        </p:nvSpPr>
        <p:spPr>
          <a:xfrm>
            <a:off x="3819443" y="3260334"/>
            <a:ext cx="2243392"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Termin Element wird aus </a:t>
            </a:r>
            <a:r>
              <a:rPr lang="de-DE" dirty="0" err="1">
                <a:ln w="0"/>
                <a:solidFill>
                  <a:schemeClr val="tx1"/>
                </a:solidFill>
                <a:effectLst>
                  <a:outerShdw blurRad="38100" dist="19050" dir="2700000" algn="tl" rotWithShape="0">
                    <a:schemeClr val="dk1">
                      <a:alpha val="40000"/>
                    </a:schemeClr>
                  </a:outerShdw>
                </a:effectLst>
              </a:rPr>
              <a:t>html</a:t>
            </a:r>
            <a:r>
              <a:rPr lang="de-DE" dirty="0">
                <a:ln w="0"/>
                <a:solidFill>
                  <a:schemeClr val="tx1"/>
                </a:solidFill>
                <a:effectLst>
                  <a:outerShdw blurRad="38100" dist="19050" dir="2700000" algn="tl" rotWithShape="0">
                    <a:schemeClr val="dk1">
                      <a:alpha val="40000"/>
                    </a:schemeClr>
                  </a:outerShdw>
                </a:effectLst>
              </a:rPr>
              <a:t> gelöscht</a:t>
            </a:r>
          </a:p>
        </p:txBody>
      </p:sp>
      <p:sp>
        <p:nvSpPr>
          <p:cNvPr id="18" name="Rechteck: abgerundete Ecken 17">
            <a:extLst>
              <a:ext uri="{FF2B5EF4-FFF2-40B4-BE49-F238E27FC236}">
                <a16:creationId xmlns:a16="http://schemas.microsoft.com/office/drawing/2014/main" id="{57D328AA-572D-4692-B411-72E5F6F93554}"/>
              </a:ext>
            </a:extLst>
          </p:cNvPr>
          <p:cNvSpPr/>
          <p:nvPr/>
        </p:nvSpPr>
        <p:spPr>
          <a:xfrm>
            <a:off x="6417184" y="3257098"/>
            <a:ext cx="26776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t>
            </a:r>
            <a:r>
              <a:rPr lang="de-DE" dirty="0" err="1">
                <a:ln w="0"/>
                <a:solidFill>
                  <a:schemeClr val="tx1"/>
                </a:solidFill>
                <a:effectLst>
                  <a:outerShdw blurRad="38100" dist="19050" dir="2700000" algn="tl" rotWithShape="0">
                    <a:schemeClr val="dk1">
                      <a:alpha val="40000"/>
                    </a:schemeClr>
                  </a:outerShdw>
                </a:effectLst>
              </a:rPr>
              <a:t>deleteAppointment</a:t>
            </a:r>
            <a:r>
              <a:rPr lang="de-DE" dirty="0">
                <a:ln w="0"/>
                <a:solidFill>
                  <a:schemeClr val="tx1"/>
                </a:solidFill>
                <a:effectLst>
                  <a:outerShdw blurRad="38100" dist="19050" dir="2700000" algn="tl" rotWithShape="0">
                    <a:schemeClr val="dk1">
                      <a:alpha val="40000"/>
                    </a:schemeClr>
                  </a:outerShdw>
                </a:effectLst>
              </a:rPr>
              <a:t> POST an Server</a:t>
            </a:r>
          </a:p>
        </p:txBody>
      </p:sp>
      <p:cxnSp>
        <p:nvCxnSpPr>
          <p:cNvPr id="20" name="Gerade Verbindung mit Pfeil 19">
            <a:extLst>
              <a:ext uri="{FF2B5EF4-FFF2-40B4-BE49-F238E27FC236}">
                <a16:creationId xmlns:a16="http://schemas.microsoft.com/office/drawing/2014/main" id="{DF7E82B8-5AA4-4138-8938-6A0D6276FF02}"/>
              </a:ext>
            </a:extLst>
          </p:cNvPr>
          <p:cNvCxnSpPr>
            <a:cxnSpLocks/>
            <a:stCxn id="12" idx="3"/>
            <a:endCxn id="15" idx="1"/>
          </p:cNvCxnSpPr>
          <p:nvPr/>
        </p:nvCxnSpPr>
        <p:spPr>
          <a:xfrm>
            <a:off x="3465094" y="3564402"/>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Gerade Verbindung mit Pfeil 21">
            <a:extLst>
              <a:ext uri="{FF2B5EF4-FFF2-40B4-BE49-F238E27FC236}">
                <a16:creationId xmlns:a16="http://schemas.microsoft.com/office/drawing/2014/main" id="{2FA24AF5-67DD-4C78-B017-A009D8A75620}"/>
              </a:ext>
            </a:extLst>
          </p:cNvPr>
          <p:cNvCxnSpPr/>
          <p:nvPr/>
        </p:nvCxnSpPr>
        <p:spPr>
          <a:xfrm>
            <a:off x="6062835" y="3550248"/>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11921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1209040" y="541172"/>
            <a:ext cx="9144000" cy="2230437"/>
          </a:xfrm>
        </p:spPr>
        <p:txBody>
          <a:bodyPr>
            <a:normAutofit/>
          </a:bodyPr>
          <a:lstStyle/>
          <a:p>
            <a:r>
              <a:rPr lang="de-DE" dirty="0">
                <a:solidFill>
                  <a:schemeClr val="tx1">
                    <a:lumMod val="65000"/>
                    <a:lumOff val="35000"/>
                  </a:schemeClr>
                </a:solidFill>
                <a:latin typeface="+mn-lt"/>
                <a:cs typeface="Times New Roman" panose="02020603050405020304" pitchFamily="18" charset="0"/>
              </a:rPr>
              <a:t>Gliederung</a:t>
            </a:r>
            <a:br>
              <a:rPr lang="de-DE" dirty="0">
                <a:solidFill>
                  <a:schemeClr val="tx1">
                    <a:lumMod val="65000"/>
                    <a:lumOff val="35000"/>
                  </a:schemeClr>
                </a:solidFill>
                <a:latin typeface="+mn-lt"/>
                <a:cs typeface="Times New Roman" panose="02020603050405020304" pitchFamily="18" charset="0"/>
              </a:rPr>
            </a:br>
            <a:r>
              <a:rPr lang="de-DE" dirty="0">
                <a:solidFill>
                  <a:schemeClr val="tx1">
                    <a:lumMod val="65000"/>
                    <a:lumOff val="35000"/>
                  </a:schemeClr>
                </a:solidFill>
                <a:latin typeface="+mn-lt"/>
                <a:cs typeface="Times New Roman" panose="02020603050405020304" pitchFamily="18" charset="0"/>
              </a:rPr>
              <a:t> </a:t>
            </a: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2</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9" name="Textfeld 8">
            <a:extLst>
              <a:ext uri="{FF2B5EF4-FFF2-40B4-BE49-F238E27FC236}">
                <a16:creationId xmlns:a16="http://schemas.microsoft.com/office/drawing/2014/main" id="{F78AF473-67D7-433F-9588-94F11D4010BD}"/>
              </a:ext>
            </a:extLst>
          </p:cNvPr>
          <p:cNvSpPr txBox="1"/>
          <p:nvPr/>
        </p:nvSpPr>
        <p:spPr>
          <a:xfrm>
            <a:off x="4408529" y="2081066"/>
            <a:ext cx="3365756" cy="2677656"/>
          </a:xfrm>
          <a:prstGeom prst="rect">
            <a:avLst/>
          </a:prstGeom>
          <a:noFill/>
        </p:spPr>
        <p:txBody>
          <a:bodyPr wrap="square" rtlCol="0">
            <a:spAutoFit/>
          </a:bodyPr>
          <a:lstStyle/>
          <a:p>
            <a:pPr marL="342900" indent="-342900">
              <a:buFont typeface="Wingdings" panose="05000000000000000000" pitchFamily="2" charset="2"/>
              <a:buChar char="§"/>
            </a:pPr>
            <a:r>
              <a:rPr lang="de-DE" sz="2400" dirty="0">
                <a:solidFill>
                  <a:schemeClr val="tx1">
                    <a:lumMod val="65000"/>
                    <a:lumOff val="35000"/>
                  </a:schemeClr>
                </a:solidFill>
                <a:ea typeface="+mj-ea"/>
                <a:cs typeface="Times New Roman" panose="02020603050405020304" pitchFamily="18" charset="0"/>
              </a:rPr>
              <a:t>Zielerklärung</a:t>
            </a:r>
          </a:p>
          <a:p>
            <a:pPr marL="342900" indent="-342900">
              <a:buFont typeface="Wingdings" panose="05000000000000000000" pitchFamily="2" charset="2"/>
              <a:buChar char="§"/>
            </a:pPr>
            <a:r>
              <a:rPr lang="de-DE" sz="2400" dirty="0">
                <a:solidFill>
                  <a:schemeClr val="tx1">
                    <a:lumMod val="65000"/>
                    <a:lumOff val="35000"/>
                  </a:schemeClr>
                </a:solidFill>
                <a:ea typeface="+mj-ea"/>
                <a:cs typeface="Times New Roman" panose="02020603050405020304" pitchFamily="18" charset="0"/>
              </a:rPr>
              <a:t>Zeitlicher Ablauf</a:t>
            </a:r>
          </a:p>
          <a:p>
            <a:pPr marL="342900" indent="-342900">
              <a:buFont typeface="Wingdings" panose="05000000000000000000" pitchFamily="2" charset="2"/>
              <a:buChar char="§"/>
            </a:pPr>
            <a:r>
              <a:rPr lang="de-DE" sz="2400" dirty="0">
                <a:solidFill>
                  <a:schemeClr val="tx1">
                    <a:lumMod val="65000"/>
                    <a:lumOff val="35000"/>
                  </a:schemeClr>
                </a:solidFill>
                <a:ea typeface="+mj-ea"/>
                <a:cs typeface="Times New Roman" panose="02020603050405020304" pitchFamily="18" charset="0"/>
              </a:rPr>
              <a:t>Use Cases / Demo</a:t>
            </a:r>
          </a:p>
          <a:p>
            <a:pPr marL="342900" indent="-342900">
              <a:buFont typeface="Wingdings" panose="05000000000000000000" pitchFamily="2" charset="2"/>
              <a:buChar char="§"/>
            </a:pPr>
            <a:r>
              <a:rPr lang="de-DE" sz="2400" dirty="0">
                <a:solidFill>
                  <a:schemeClr val="tx1">
                    <a:lumMod val="65000"/>
                    <a:lumOff val="35000"/>
                  </a:schemeClr>
                </a:solidFill>
                <a:ea typeface="+mj-ea"/>
                <a:cs typeface="Times New Roman" panose="02020603050405020304" pitchFamily="18" charset="0"/>
              </a:rPr>
              <a:t>Infrastruktur</a:t>
            </a:r>
          </a:p>
          <a:p>
            <a:pPr marL="342900" indent="-342900">
              <a:buFont typeface="Wingdings" panose="05000000000000000000" pitchFamily="2" charset="2"/>
              <a:buChar char="§"/>
            </a:pPr>
            <a:r>
              <a:rPr lang="de-DE" sz="2400" dirty="0">
                <a:solidFill>
                  <a:schemeClr val="tx1">
                    <a:lumMod val="65000"/>
                    <a:lumOff val="35000"/>
                  </a:schemeClr>
                </a:solidFill>
                <a:ea typeface="+mj-ea"/>
                <a:cs typeface="Times New Roman" panose="02020603050405020304" pitchFamily="18" charset="0"/>
              </a:rPr>
              <a:t>Implementierung</a:t>
            </a:r>
          </a:p>
          <a:p>
            <a:pPr marL="800100" lvl="1" indent="-342900">
              <a:buFont typeface="Arial" panose="020B0604020202020204" pitchFamily="34" charset="0"/>
              <a:buChar char="•"/>
            </a:pPr>
            <a:r>
              <a:rPr lang="de-DE" sz="2400" dirty="0">
                <a:solidFill>
                  <a:schemeClr val="tx1">
                    <a:lumMod val="65000"/>
                    <a:lumOff val="35000"/>
                  </a:schemeClr>
                </a:solidFill>
                <a:ea typeface="+mj-ea"/>
                <a:cs typeface="Times New Roman" panose="02020603050405020304" pitchFamily="18" charset="0"/>
              </a:rPr>
              <a:t>Backend</a:t>
            </a:r>
          </a:p>
          <a:p>
            <a:pPr marL="800100" lvl="1" indent="-342900">
              <a:buFont typeface="Arial" panose="020B0604020202020204" pitchFamily="34" charset="0"/>
              <a:buChar char="•"/>
            </a:pPr>
            <a:r>
              <a:rPr lang="de-DE" sz="2400" dirty="0">
                <a:solidFill>
                  <a:schemeClr val="tx1">
                    <a:lumMod val="65000"/>
                    <a:lumOff val="35000"/>
                  </a:schemeClr>
                </a:solidFill>
                <a:cs typeface="Times New Roman" panose="02020603050405020304" pitchFamily="18" charset="0"/>
              </a:rPr>
              <a:t>Frontend</a:t>
            </a:r>
            <a:endParaRPr lang="de-DE" sz="2400" dirty="0">
              <a:solidFill>
                <a:schemeClr val="tx1">
                  <a:lumMod val="65000"/>
                  <a:lumOff val="35000"/>
                </a:schemeClr>
              </a:solidFill>
              <a:ea typeface="+mj-ea"/>
              <a:cs typeface="Times New Roman" panose="02020603050405020304" pitchFamily="18" charset="0"/>
            </a:endParaRPr>
          </a:p>
        </p:txBody>
      </p:sp>
    </p:spTree>
    <p:extLst>
      <p:ext uri="{BB962C8B-B14F-4D97-AF65-F5344CB8AC3E}">
        <p14:creationId xmlns:p14="http://schemas.microsoft.com/office/powerpoint/2010/main" val="11218088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505566" y="541172"/>
            <a:ext cx="11320053" cy="2230437"/>
          </a:xfrm>
        </p:spPr>
        <p:txBody>
          <a:bodyPr>
            <a:normAutofit/>
          </a:bodyPr>
          <a:lstStyle/>
          <a:p>
            <a:r>
              <a:rPr lang="de-DE" dirty="0">
                <a:solidFill>
                  <a:schemeClr val="tx1">
                    <a:lumMod val="65000"/>
                    <a:lumOff val="35000"/>
                  </a:schemeClr>
                </a:solidFill>
                <a:latin typeface="+mn-lt"/>
                <a:cs typeface="Times New Roman" panose="02020603050405020304" pitchFamily="18" charset="0"/>
              </a:rPr>
              <a:t>Praxis: Termin Statusäderung</a:t>
            </a:r>
            <a:br>
              <a:rPr lang="de-DE" dirty="0">
                <a:solidFill>
                  <a:schemeClr val="tx1">
                    <a:lumMod val="65000"/>
                    <a:lumOff val="35000"/>
                  </a:schemeClr>
                </a:solidFill>
                <a:latin typeface="+mn-lt"/>
                <a:cs typeface="Times New Roman" panose="02020603050405020304" pitchFamily="18" charset="0"/>
              </a:rPr>
            </a:br>
            <a:r>
              <a:rPr lang="de-DE" dirty="0">
                <a:solidFill>
                  <a:schemeClr val="tx1">
                    <a:lumMod val="65000"/>
                    <a:lumOff val="35000"/>
                  </a:schemeClr>
                </a:solidFill>
                <a:latin typeface="+mn-lt"/>
                <a:cs typeface="Times New Roman" panose="02020603050405020304" pitchFamily="18" charset="0"/>
              </a:rPr>
              <a:t> </a:t>
            </a: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20</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2" name="Rechteck: abgerundete Ecken 11">
            <a:extLst>
              <a:ext uri="{FF2B5EF4-FFF2-40B4-BE49-F238E27FC236}">
                <a16:creationId xmlns:a16="http://schemas.microsoft.com/office/drawing/2014/main" id="{90AB62F4-0AC3-4647-A4FB-ACD0007D80E7}"/>
              </a:ext>
            </a:extLst>
          </p:cNvPr>
          <p:cNvSpPr/>
          <p:nvPr/>
        </p:nvSpPr>
        <p:spPr>
          <a:xfrm>
            <a:off x="1768882" y="2479407"/>
            <a:ext cx="17632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Nutzer ändert Terminstatus</a:t>
            </a:r>
          </a:p>
        </p:txBody>
      </p:sp>
      <p:sp>
        <p:nvSpPr>
          <p:cNvPr id="17" name="Flussdiagramm: Verzweigung 16">
            <a:extLst>
              <a:ext uri="{FF2B5EF4-FFF2-40B4-BE49-F238E27FC236}">
                <a16:creationId xmlns:a16="http://schemas.microsoft.com/office/drawing/2014/main" id="{9CD0A239-F33D-4551-97CE-D736045EAF73}"/>
              </a:ext>
            </a:extLst>
          </p:cNvPr>
          <p:cNvSpPr/>
          <p:nvPr/>
        </p:nvSpPr>
        <p:spPr>
          <a:xfrm>
            <a:off x="3843506" y="2148375"/>
            <a:ext cx="2421528" cy="1246468"/>
          </a:xfrm>
          <a:prstGeom prst="flowChartDecision">
            <a:avLst/>
          </a:prstGeom>
        </p:spPr>
        <p:style>
          <a:lnRef idx="2">
            <a:schemeClr val="dk1"/>
          </a:lnRef>
          <a:fillRef idx="1">
            <a:schemeClr val="lt1"/>
          </a:fillRef>
          <a:effectRef idx="0">
            <a:schemeClr val="dk1"/>
          </a:effectRef>
          <a:fontRef idx="minor">
            <a:schemeClr val="dk1"/>
          </a:fontRef>
        </p:style>
        <p:txBody>
          <a:bodyPr rtlCol="0" anchor="ctr"/>
          <a:lstStyle/>
          <a:p>
            <a:pPr algn="ctr"/>
            <a:r>
              <a:rPr lang="de-DE" dirty="0"/>
              <a:t>Termin abgehakt?</a:t>
            </a:r>
          </a:p>
        </p:txBody>
      </p:sp>
      <p:sp>
        <p:nvSpPr>
          <p:cNvPr id="19" name="Rechteck: abgerundete Ecken 18">
            <a:extLst>
              <a:ext uri="{FF2B5EF4-FFF2-40B4-BE49-F238E27FC236}">
                <a16:creationId xmlns:a16="http://schemas.microsoft.com/office/drawing/2014/main" id="{26E4D4E1-1CFA-4C1B-BACE-18907D75816D}"/>
              </a:ext>
            </a:extLst>
          </p:cNvPr>
          <p:cNvSpPr/>
          <p:nvPr/>
        </p:nvSpPr>
        <p:spPr>
          <a:xfrm>
            <a:off x="3778581" y="3738795"/>
            <a:ext cx="2521199" cy="755041"/>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Berechnen ob der Termin zu spät abgehakt wird (Differenz Soll-Ist)</a:t>
            </a:r>
          </a:p>
        </p:txBody>
      </p:sp>
      <p:sp>
        <p:nvSpPr>
          <p:cNvPr id="21" name="Rechteck: abgerundete Ecken 20">
            <a:extLst>
              <a:ext uri="{FF2B5EF4-FFF2-40B4-BE49-F238E27FC236}">
                <a16:creationId xmlns:a16="http://schemas.microsoft.com/office/drawing/2014/main" id="{656325AB-A22E-4877-8373-ED3DBBC312E8}"/>
              </a:ext>
            </a:extLst>
          </p:cNvPr>
          <p:cNvSpPr/>
          <p:nvPr/>
        </p:nvSpPr>
        <p:spPr>
          <a:xfrm>
            <a:off x="6924184" y="2460122"/>
            <a:ext cx="2845458"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t>
            </a:r>
            <a:r>
              <a:rPr lang="de-DE" dirty="0" err="1">
                <a:ln w="0"/>
                <a:solidFill>
                  <a:schemeClr val="tx1"/>
                </a:solidFill>
                <a:effectLst>
                  <a:outerShdw blurRad="38100" dist="19050" dir="2700000" algn="tl" rotWithShape="0">
                    <a:schemeClr val="dk1">
                      <a:alpha val="40000"/>
                    </a:schemeClr>
                  </a:outerShdw>
                </a:effectLst>
              </a:rPr>
              <a:t>changeAppointmentStatus</a:t>
            </a:r>
            <a:r>
              <a:rPr lang="de-DE" dirty="0">
                <a:ln w="0"/>
                <a:solidFill>
                  <a:schemeClr val="tx1"/>
                </a:solidFill>
                <a:effectLst>
                  <a:outerShdw blurRad="38100" dist="19050" dir="2700000" algn="tl" rotWithShape="0">
                    <a:schemeClr val="dk1">
                      <a:alpha val="40000"/>
                    </a:schemeClr>
                  </a:outerShdw>
                </a:effectLst>
              </a:rPr>
              <a:t> POST an Server</a:t>
            </a:r>
          </a:p>
        </p:txBody>
      </p:sp>
      <p:sp>
        <p:nvSpPr>
          <p:cNvPr id="23" name="Textfeld 22">
            <a:extLst>
              <a:ext uri="{FF2B5EF4-FFF2-40B4-BE49-F238E27FC236}">
                <a16:creationId xmlns:a16="http://schemas.microsoft.com/office/drawing/2014/main" id="{1665ED6E-1B6E-40C5-B6FE-EF54866D2CC8}"/>
              </a:ext>
            </a:extLst>
          </p:cNvPr>
          <p:cNvSpPr txBox="1"/>
          <p:nvPr/>
        </p:nvSpPr>
        <p:spPr>
          <a:xfrm>
            <a:off x="6299780" y="2409012"/>
            <a:ext cx="596638" cy="369332"/>
          </a:xfrm>
          <a:prstGeom prst="rect">
            <a:avLst/>
          </a:prstGeom>
          <a:noFill/>
        </p:spPr>
        <p:txBody>
          <a:bodyPr wrap="none" rtlCol="0">
            <a:spAutoFit/>
          </a:bodyPr>
          <a:lstStyle/>
          <a:p>
            <a:r>
              <a:rPr lang="de-DE" dirty="0"/>
              <a:t>nein</a:t>
            </a:r>
          </a:p>
        </p:txBody>
      </p:sp>
      <p:sp>
        <p:nvSpPr>
          <p:cNvPr id="24" name="Textfeld 23">
            <a:extLst>
              <a:ext uri="{FF2B5EF4-FFF2-40B4-BE49-F238E27FC236}">
                <a16:creationId xmlns:a16="http://schemas.microsoft.com/office/drawing/2014/main" id="{F0011732-81ED-4FF3-8B55-C81B03D78BAB}"/>
              </a:ext>
            </a:extLst>
          </p:cNvPr>
          <p:cNvSpPr txBox="1"/>
          <p:nvPr/>
        </p:nvSpPr>
        <p:spPr>
          <a:xfrm>
            <a:off x="5080387" y="3394843"/>
            <a:ext cx="349776" cy="369332"/>
          </a:xfrm>
          <a:prstGeom prst="rect">
            <a:avLst/>
          </a:prstGeom>
          <a:noFill/>
        </p:spPr>
        <p:txBody>
          <a:bodyPr wrap="none" rtlCol="0">
            <a:spAutoFit/>
          </a:bodyPr>
          <a:lstStyle/>
          <a:p>
            <a:r>
              <a:rPr lang="de-DE" dirty="0"/>
              <a:t>ja</a:t>
            </a:r>
          </a:p>
        </p:txBody>
      </p:sp>
      <p:cxnSp>
        <p:nvCxnSpPr>
          <p:cNvPr id="25" name="Gerade Verbindung mit Pfeil 24">
            <a:extLst>
              <a:ext uri="{FF2B5EF4-FFF2-40B4-BE49-F238E27FC236}">
                <a16:creationId xmlns:a16="http://schemas.microsoft.com/office/drawing/2014/main" id="{ECBF7F31-3E93-4527-9867-5C675E5B9D43}"/>
              </a:ext>
            </a:extLst>
          </p:cNvPr>
          <p:cNvCxnSpPr>
            <a:cxnSpLocks/>
            <a:endCxn id="17" idx="1"/>
          </p:cNvCxnSpPr>
          <p:nvPr/>
        </p:nvCxnSpPr>
        <p:spPr>
          <a:xfrm flipV="1">
            <a:off x="3532091" y="2771609"/>
            <a:ext cx="311415" cy="523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Gerade Verbindung mit Pfeil 25">
            <a:extLst>
              <a:ext uri="{FF2B5EF4-FFF2-40B4-BE49-F238E27FC236}">
                <a16:creationId xmlns:a16="http://schemas.microsoft.com/office/drawing/2014/main" id="{01092FA9-F0F6-4F90-8C4E-DB8888B20266}"/>
              </a:ext>
            </a:extLst>
          </p:cNvPr>
          <p:cNvCxnSpPr>
            <a:cxnSpLocks/>
            <a:stCxn id="17" idx="3"/>
            <a:endCxn id="21" idx="1"/>
          </p:cNvCxnSpPr>
          <p:nvPr/>
        </p:nvCxnSpPr>
        <p:spPr>
          <a:xfrm flipV="1">
            <a:off x="6265034" y="2764190"/>
            <a:ext cx="659150" cy="741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Gerade Verbindung mit Pfeil 26">
            <a:extLst>
              <a:ext uri="{FF2B5EF4-FFF2-40B4-BE49-F238E27FC236}">
                <a16:creationId xmlns:a16="http://schemas.microsoft.com/office/drawing/2014/main" id="{61C818A8-A109-41F2-836B-1E3B65793B9F}"/>
              </a:ext>
            </a:extLst>
          </p:cNvPr>
          <p:cNvCxnSpPr>
            <a:cxnSpLocks/>
            <a:stCxn id="17" idx="2"/>
            <a:endCxn id="19" idx="0"/>
          </p:cNvCxnSpPr>
          <p:nvPr/>
        </p:nvCxnSpPr>
        <p:spPr>
          <a:xfrm flipH="1">
            <a:off x="5039181" y="3394843"/>
            <a:ext cx="15089" cy="34395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Gerade Verbindung mit Pfeil 34">
            <a:extLst>
              <a:ext uri="{FF2B5EF4-FFF2-40B4-BE49-F238E27FC236}">
                <a16:creationId xmlns:a16="http://schemas.microsoft.com/office/drawing/2014/main" id="{A237C125-0D4E-4450-BD16-992C5126F186}"/>
              </a:ext>
            </a:extLst>
          </p:cNvPr>
          <p:cNvCxnSpPr>
            <a:cxnSpLocks/>
            <a:stCxn id="36" idx="3"/>
            <a:endCxn id="39" idx="1"/>
          </p:cNvCxnSpPr>
          <p:nvPr/>
        </p:nvCxnSpPr>
        <p:spPr>
          <a:xfrm>
            <a:off x="6272495" y="5125909"/>
            <a:ext cx="813818"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Rechteck: abgerundete Ecken 35">
            <a:extLst>
              <a:ext uri="{FF2B5EF4-FFF2-40B4-BE49-F238E27FC236}">
                <a16:creationId xmlns:a16="http://schemas.microsoft.com/office/drawing/2014/main" id="{EEDF9B8A-6757-4D33-AAAE-E290623149AC}"/>
              </a:ext>
            </a:extLst>
          </p:cNvPr>
          <p:cNvSpPr/>
          <p:nvPr/>
        </p:nvSpPr>
        <p:spPr>
          <a:xfrm>
            <a:off x="3751296" y="4748388"/>
            <a:ext cx="2521199" cy="755041"/>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t>
            </a:r>
            <a:r>
              <a:rPr lang="de-DE" dirty="0" err="1">
                <a:ln w="0"/>
                <a:solidFill>
                  <a:schemeClr val="tx1"/>
                </a:solidFill>
                <a:effectLst>
                  <a:outerShdw blurRad="38100" dist="19050" dir="2700000" algn="tl" rotWithShape="0">
                    <a:schemeClr val="dk1">
                      <a:alpha val="40000"/>
                    </a:schemeClr>
                  </a:outerShdw>
                </a:effectLst>
              </a:rPr>
              <a:t>setDifferenceTime</a:t>
            </a:r>
            <a:r>
              <a:rPr lang="de-DE" dirty="0">
                <a:ln w="0"/>
                <a:solidFill>
                  <a:schemeClr val="tx1"/>
                </a:solidFill>
                <a:effectLst>
                  <a:outerShdw blurRad="38100" dist="19050" dir="2700000" algn="tl" rotWithShape="0">
                    <a:schemeClr val="dk1">
                      <a:alpha val="40000"/>
                    </a:schemeClr>
                  </a:outerShdw>
                </a:effectLst>
              </a:rPr>
              <a:t> POST an Server</a:t>
            </a:r>
          </a:p>
        </p:txBody>
      </p:sp>
      <p:cxnSp>
        <p:nvCxnSpPr>
          <p:cNvPr id="37" name="Gerade Verbindung mit Pfeil 36">
            <a:extLst>
              <a:ext uri="{FF2B5EF4-FFF2-40B4-BE49-F238E27FC236}">
                <a16:creationId xmlns:a16="http://schemas.microsoft.com/office/drawing/2014/main" id="{DD479BB7-F22A-473F-8B23-1EBCE03834C1}"/>
              </a:ext>
            </a:extLst>
          </p:cNvPr>
          <p:cNvCxnSpPr>
            <a:cxnSpLocks/>
            <a:endCxn id="36" idx="0"/>
          </p:cNvCxnSpPr>
          <p:nvPr/>
        </p:nvCxnSpPr>
        <p:spPr>
          <a:xfrm>
            <a:off x="5011896" y="4479261"/>
            <a:ext cx="0" cy="26912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9" name="Rechteck: abgerundete Ecken 38">
            <a:extLst>
              <a:ext uri="{FF2B5EF4-FFF2-40B4-BE49-F238E27FC236}">
                <a16:creationId xmlns:a16="http://schemas.microsoft.com/office/drawing/2014/main" id="{D5CA3FA5-2AB4-4883-82D6-E28C89C6821F}"/>
              </a:ext>
            </a:extLst>
          </p:cNvPr>
          <p:cNvSpPr/>
          <p:nvPr/>
        </p:nvSpPr>
        <p:spPr>
          <a:xfrm>
            <a:off x="7086313" y="4748388"/>
            <a:ext cx="2521199" cy="755041"/>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Differenz in </a:t>
            </a:r>
            <a:r>
              <a:rPr lang="de-DE" dirty="0" err="1">
                <a:ln w="0"/>
                <a:solidFill>
                  <a:schemeClr val="tx1"/>
                </a:solidFill>
                <a:effectLst>
                  <a:outerShdw blurRad="38100" dist="19050" dir="2700000" algn="tl" rotWithShape="0">
                    <a:schemeClr val="dk1">
                      <a:alpha val="40000"/>
                    </a:schemeClr>
                  </a:outerShdw>
                </a:effectLst>
              </a:rPr>
              <a:t>html</a:t>
            </a:r>
            <a:r>
              <a:rPr lang="de-DE" dirty="0">
                <a:ln w="0"/>
                <a:solidFill>
                  <a:schemeClr val="tx1"/>
                </a:solidFill>
                <a:effectLst>
                  <a:outerShdw blurRad="38100" dist="19050" dir="2700000" algn="tl" rotWithShape="0">
                    <a:schemeClr val="dk1">
                      <a:alpha val="40000"/>
                    </a:schemeClr>
                  </a:outerShdw>
                </a:effectLst>
              </a:rPr>
              <a:t> aktualisieren</a:t>
            </a:r>
          </a:p>
        </p:txBody>
      </p:sp>
      <p:cxnSp>
        <p:nvCxnSpPr>
          <p:cNvPr id="44" name="Gerade Verbindung mit Pfeil 43">
            <a:extLst>
              <a:ext uri="{FF2B5EF4-FFF2-40B4-BE49-F238E27FC236}">
                <a16:creationId xmlns:a16="http://schemas.microsoft.com/office/drawing/2014/main" id="{4C60E231-C97E-4009-B18D-7BFBB21976DC}"/>
              </a:ext>
            </a:extLst>
          </p:cNvPr>
          <p:cNvCxnSpPr>
            <a:cxnSpLocks/>
            <a:stCxn id="39" idx="0"/>
            <a:endCxn id="21" idx="2"/>
          </p:cNvCxnSpPr>
          <p:nvPr/>
        </p:nvCxnSpPr>
        <p:spPr>
          <a:xfrm flipV="1">
            <a:off x="8346913" y="3068258"/>
            <a:ext cx="0" cy="168013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41197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857670" y="527304"/>
            <a:ext cx="10467474" cy="2230437"/>
          </a:xfrm>
        </p:spPr>
        <p:txBody>
          <a:bodyPr>
            <a:normAutofit/>
          </a:bodyPr>
          <a:lstStyle/>
          <a:p>
            <a:r>
              <a:rPr lang="de-DE" dirty="0" err="1">
                <a:solidFill>
                  <a:schemeClr val="tx1">
                    <a:lumMod val="65000"/>
                    <a:lumOff val="35000"/>
                  </a:schemeClr>
                </a:solidFill>
                <a:latin typeface="+mn-lt"/>
                <a:cs typeface="Times New Roman" panose="02020603050405020304" pitchFamily="18" charset="0"/>
              </a:rPr>
              <a:t>Warteliste.html</a:t>
            </a:r>
            <a:r>
              <a:rPr lang="de-DE" dirty="0">
                <a:solidFill>
                  <a:schemeClr val="tx1">
                    <a:lumMod val="65000"/>
                    <a:lumOff val="35000"/>
                  </a:schemeClr>
                </a:solidFill>
                <a:latin typeface="+mn-lt"/>
                <a:cs typeface="Times New Roman" panose="02020603050405020304" pitchFamily="18" charset="0"/>
              </a:rPr>
              <a:t> geladen</a:t>
            </a:r>
            <a:br>
              <a:rPr lang="de-DE" dirty="0">
                <a:solidFill>
                  <a:schemeClr val="tx1">
                    <a:lumMod val="65000"/>
                    <a:lumOff val="35000"/>
                  </a:schemeClr>
                </a:solidFill>
                <a:latin typeface="+mn-lt"/>
                <a:cs typeface="Times New Roman" panose="02020603050405020304" pitchFamily="18" charset="0"/>
              </a:rPr>
            </a:br>
            <a:r>
              <a:rPr lang="de-DE" dirty="0">
                <a:solidFill>
                  <a:schemeClr val="tx1">
                    <a:lumMod val="65000"/>
                    <a:lumOff val="35000"/>
                  </a:schemeClr>
                </a:solidFill>
                <a:latin typeface="+mn-lt"/>
                <a:cs typeface="Times New Roman" panose="02020603050405020304" pitchFamily="18" charset="0"/>
              </a:rPr>
              <a:t> </a:t>
            </a: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21</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2" name="Rechteck: abgerundete Ecken 11">
            <a:extLst>
              <a:ext uri="{FF2B5EF4-FFF2-40B4-BE49-F238E27FC236}">
                <a16:creationId xmlns:a16="http://schemas.microsoft.com/office/drawing/2014/main" id="{90AB62F4-0AC3-4647-A4FB-ACD0007D80E7}"/>
              </a:ext>
            </a:extLst>
          </p:cNvPr>
          <p:cNvSpPr/>
          <p:nvPr/>
        </p:nvSpPr>
        <p:spPr>
          <a:xfrm>
            <a:off x="366380" y="2024204"/>
            <a:ext cx="17632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Warteliste Seite laden</a:t>
            </a:r>
          </a:p>
        </p:txBody>
      </p:sp>
      <p:sp>
        <p:nvSpPr>
          <p:cNvPr id="15" name="Rechteck: abgerundete Ecken 14">
            <a:extLst>
              <a:ext uri="{FF2B5EF4-FFF2-40B4-BE49-F238E27FC236}">
                <a16:creationId xmlns:a16="http://schemas.microsoft.com/office/drawing/2014/main" id="{33855917-90D4-46BA-A44B-80DAC332CA18}"/>
              </a:ext>
            </a:extLst>
          </p:cNvPr>
          <p:cNvSpPr/>
          <p:nvPr/>
        </p:nvSpPr>
        <p:spPr>
          <a:xfrm>
            <a:off x="2483938" y="2024204"/>
            <a:ext cx="2112125" cy="58611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t>
            </a:r>
            <a:r>
              <a:rPr lang="de-DE" dirty="0" err="1">
                <a:ln w="0"/>
                <a:solidFill>
                  <a:schemeClr val="tx1"/>
                </a:solidFill>
                <a:effectLst>
                  <a:outerShdw blurRad="38100" dist="19050" dir="2700000" algn="tl" rotWithShape="0">
                    <a:schemeClr val="dk1">
                      <a:alpha val="40000"/>
                    </a:schemeClr>
                  </a:outerShdw>
                </a:effectLst>
              </a:rPr>
              <a:t>getAppointements</a:t>
            </a:r>
            <a:r>
              <a:rPr lang="de-DE" dirty="0">
                <a:ln w="0"/>
                <a:solidFill>
                  <a:schemeClr val="tx1"/>
                </a:solidFill>
                <a:effectLst>
                  <a:outerShdw blurRad="38100" dist="19050" dir="2700000" algn="tl" rotWithShape="0">
                    <a:schemeClr val="dk1">
                      <a:alpha val="40000"/>
                    </a:schemeClr>
                  </a:outerShdw>
                </a:effectLst>
              </a:rPr>
              <a:t> GET an Server</a:t>
            </a:r>
          </a:p>
        </p:txBody>
      </p:sp>
      <p:sp>
        <p:nvSpPr>
          <p:cNvPr id="16" name="Rechteck: abgerundete Ecken 15">
            <a:extLst>
              <a:ext uri="{FF2B5EF4-FFF2-40B4-BE49-F238E27FC236}">
                <a16:creationId xmlns:a16="http://schemas.microsoft.com/office/drawing/2014/main" id="{A62673C7-8F59-4FB2-B5F0-AFAEA9DF4AB6}"/>
              </a:ext>
            </a:extLst>
          </p:cNvPr>
          <p:cNvSpPr/>
          <p:nvPr/>
        </p:nvSpPr>
        <p:spPr>
          <a:xfrm>
            <a:off x="6681723" y="4470268"/>
            <a:ext cx="2521199" cy="1257047"/>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Patient Temin Informationen in </a:t>
            </a:r>
            <a:r>
              <a:rPr lang="de-DE" dirty="0" err="1">
                <a:ln w="0"/>
                <a:solidFill>
                  <a:schemeClr val="tx1"/>
                </a:solidFill>
                <a:effectLst>
                  <a:outerShdw blurRad="38100" dist="19050" dir="2700000" algn="tl" rotWithShape="0">
                    <a:schemeClr val="dk1">
                      <a:alpha val="40000"/>
                    </a:schemeClr>
                  </a:outerShdw>
                </a:effectLst>
              </a:rPr>
              <a:t>html</a:t>
            </a:r>
            <a:r>
              <a:rPr lang="de-DE" dirty="0">
                <a:ln w="0"/>
                <a:solidFill>
                  <a:schemeClr val="tx1"/>
                </a:solidFill>
                <a:effectLst>
                  <a:outerShdw blurRad="38100" dist="19050" dir="2700000" algn="tl" rotWithShape="0">
                    <a:schemeClr val="dk1">
                      <a:alpha val="40000"/>
                    </a:schemeClr>
                  </a:outerShdw>
                </a:effectLst>
              </a:rPr>
              <a:t> einfügen</a:t>
            </a:r>
          </a:p>
        </p:txBody>
      </p:sp>
      <p:sp>
        <p:nvSpPr>
          <p:cNvPr id="18" name="Rechteck: abgerundete Ecken 17">
            <a:extLst>
              <a:ext uri="{FF2B5EF4-FFF2-40B4-BE49-F238E27FC236}">
                <a16:creationId xmlns:a16="http://schemas.microsoft.com/office/drawing/2014/main" id="{57D328AA-572D-4692-B411-72E5F6F93554}"/>
              </a:ext>
            </a:extLst>
          </p:cNvPr>
          <p:cNvSpPr/>
          <p:nvPr/>
        </p:nvSpPr>
        <p:spPr>
          <a:xfrm>
            <a:off x="4950412" y="1995450"/>
            <a:ext cx="267760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a:t>
            </a:r>
            <a:r>
              <a:rPr lang="de-DE" dirty="0" err="1">
                <a:ln w="0"/>
                <a:solidFill>
                  <a:schemeClr val="tx1"/>
                </a:solidFill>
                <a:effectLst>
                  <a:outerShdw blurRad="38100" dist="19050" dir="2700000" algn="tl" rotWithShape="0">
                    <a:schemeClr val="dk1">
                      <a:alpha val="40000"/>
                    </a:schemeClr>
                  </a:outerShdw>
                </a:effectLst>
              </a:rPr>
              <a:t>getDifferenceTime</a:t>
            </a:r>
            <a:r>
              <a:rPr lang="de-DE" dirty="0">
                <a:ln w="0"/>
                <a:solidFill>
                  <a:schemeClr val="tx1"/>
                </a:solidFill>
                <a:effectLst>
                  <a:outerShdw blurRad="38100" dist="19050" dir="2700000" algn="tl" rotWithShape="0">
                    <a:schemeClr val="dk1">
                      <a:alpha val="40000"/>
                    </a:schemeClr>
                  </a:outerShdw>
                </a:effectLst>
              </a:rPr>
              <a:t> POST an Server</a:t>
            </a:r>
          </a:p>
        </p:txBody>
      </p:sp>
      <p:cxnSp>
        <p:nvCxnSpPr>
          <p:cNvPr id="20" name="Gerade Verbindung mit Pfeil 19">
            <a:extLst>
              <a:ext uri="{FF2B5EF4-FFF2-40B4-BE49-F238E27FC236}">
                <a16:creationId xmlns:a16="http://schemas.microsoft.com/office/drawing/2014/main" id="{DF7E82B8-5AA4-4138-8938-6A0D6276FF02}"/>
              </a:ext>
            </a:extLst>
          </p:cNvPr>
          <p:cNvCxnSpPr>
            <a:cxnSpLocks/>
            <a:stCxn id="12" idx="3"/>
            <a:endCxn id="15" idx="1"/>
          </p:cNvCxnSpPr>
          <p:nvPr/>
        </p:nvCxnSpPr>
        <p:spPr>
          <a:xfrm flipV="1">
            <a:off x="2129589" y="2317262"/>
            <a:ext cx="354349" cy="1101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Gerade Verbindung mit Pfeil 21">
            <a:extLst>
              <a:ext uri="{FF2B5EF4-FFF2-40B4-BE49-F238E27FC236}">
                <a16:creationId xmlns:a16="http://schemas.microsoft.com/office/drawing/2014/main" id="{2FA24AF5-67DD-4C78-B017-A009D8A75620}"/>
              </a:ext>
            </a:extLst>
          </p:cNvPr>
          <p:cNvCxnSpPr/>
          <p:nvPr/>
        </p:nvCxnSpPr>
        <p:spPr>
          <a:xfrm>
            <a:off x="4596063" y="2306252"/>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0" name="Gerade Verbindung mit Pfeil 29">
            <a:extLst>
              <a:ext uri="{FF2B5EF4-FFF2-40B4-BE49-F238E27FC236}">
                <a16:creationId xmlns:a16="http://schemas.microsoft.com/office/drawing/2014/main" id="{BCCD884E-19C1-4A2D-AC2C-7861F3542C5C}"/>
              </a:ext>
            </a:extLst>
          </p:cNvPr>
          <p:cNvCxnSpPr/>
          <p:nvPr/>
        </p:nvCxnSpPr>
        <p:spPr>
          <a:xfrm>
            <a:off x="7632031" y="2290210"/>
            <a:ext cx="35434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Rechteck: abgerundete Ecken 30">
            <a:extLst>
              <a:ext uri="{FF2B5EF4-FFF2-40B4-BE49-F238E27FC236}">
                <a16:creationId xmlns:a16="http://schemas.microsoft.com/office/drawing/2014/main" id="{B1C1185C-66FA-404E-AC93-8619ACBA8807}"/>
              </a:ext>
            </a:extLst>
          </p:cNvPr>
          <p:cNvSpPr/>
          <p:nvPr/>
        </p:nvSpPr>
        <p:spPr>
          <a:xfrm>
            <a:off x="9412119" y="2966898"/>
            <a:ext cx="2521199" cy="608136"/>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Berechne neue Zeit</a:t>
            </a:r>
          </a:p>
        </p:txBody>
      </p:sp>
      <p:sp>
        <p:nvSpPr>
          <p:cNvPr id="21" name="Rechteck: abgerundete Ecken 15">
            <a:extLst>
              <a:ext uri="{FF2B5EF4-FFF2-40B4-BE49-F238E27FC236}">
                <a16:creationId xmlns:a16="http://schemas.microsoft.com/office/drawing/2014/main" id="{213C833F-B0F6-7840-BA22-AA06F6D91075}"/>
              </a:ext>
            </a:extLst>
          </p:cNvPr>
          <p:cNvSpPr/>
          <p:nvPr/>
        </p:nvSpPr>
        <p:spPr>
          <a:xfrm>
            <a:off x="9412120" y="4485633"/>
            <a:ext cx="2521199" cy="1241682"/>
          </a:xfrm>
          <a:prstGeom prst="roundRect">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de-DE" dirty="0">
                <a:ln w="0"/>
                <a:solidFill>
                  <a:schemeClr val="tx1"/>
                </a:solidFill>
                <a:effectLst>
                  <a:outerShdw blurRad="38100" dist="19050" dir="2700000" algn="tl" rotWithShape="0">
                    <a:schemeClr val="dk1">
                      <a:alpha val="40000"/>
                    </a:schemeClr>
                  </a:outerShdw>
                </a:effectLst>
              </a:rPr>
              <a:t>Patient Termin Informationen mit</a:t>
            </a:r>
          </a:p>
          <a:p>
            <a:pPr algn="ctr"/>
            <a:r>
              <a:rPr lang="de-DE" dirty="0">
                <a:ln w="0"/>
                <a:solidFill>
                  <a:schemeClr val="tx1"/>
                </a:solidFill>
                <a:effectLst>
                  <a:outerShdw blurRad="38100" dist="19050" dir="2700000" algn="tl" rotWithShape="0">
                    <a:schemeClr val="dk1">
                      <a:alpha val="40000"/>
                    </a:schemeClr>
                  </a:outerShdw>
                </a:effectLst>
              </a:rPr>
              <a:t> Verspätungsangabe in </a:t>
            </a:r>
            <a:r>
              <a:rPr lang="de-DE" dirty="0" err="1">
                <a:ln w="0"/>
                <a:solidFill>
                  <a:schemeClr val="tx1"/>
                </a:solidFill>
                <a:effectLst>
                  <a:outerShdw blurRad="38100" dist="19050" dir="2700000" algn="tl" rotWithShape="0">
                    <a:schemeClr val="dk1">
                      <a:alpha val="40000"/>
                    </a:schemeClr>
                  </a:outerShdw>
                </a:effectLst>
              </a:rPr>
              <a:t>html</a:t>
            </a:r>
            <a:r>
              <a:rPr lang="de-DE" dirty="0">
                <a:ln w="0"/>
                <a:solidFill>
                  <a:schemeClr val="tx1"/>
                </a:solidFill>
                <a:effectLst>
                  <a:outerShdw blurRad="38100" dist="19050" dir="2700000" algn="tl" rotWithShape="0">
                    <a:schemeClr val="dk1">
                      <a:alpha val="40000"/>
                    </a:schemeClr>
                  </a:outerShdw>
                </a:effectLst>
              </a:rPr>
              <a:t> einfügen</a:t>
            </a:r>
          </a:p>
        </p:txBody>
      </p:sp>
      <p:sp>
        <p:nvSpPr>
          <p:cNvPr id="10" name="Raute 9">
            <a:extLst>
              <a:ext uri="{FF2B5EF4-FFF2-40B4-BE49-F238E27FC236}">
                <a16:creationId xmlns:a16="http://schemas.microsoft.com/office/drawing/2014/main" id="{9B64AA29-000B-FD47-804E-B20BBA3D8719}"/>
              </a:ext>
            </a:extLst>
          </p:cNvPr>
          <p:cNvSpPr/>
          <p:nvPr/>
        </p:nvSpPr>
        <p:spPr>
          <a:xfrm>
            <a:off x="7990390" y="1864457"/>
            <a:ext cx="896936" cy="851506"/>
          </a:xfrm>
          <a:prstGeom prst="diamond">
            <a:avLst/>
          </a:prstGeom>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de-DE" sz="1400" dirty="0">
              <a:ln w="0"/>
              <a:solidFill>
                <a:schemeClr val="tx1"/>
              </a:solidFill>
              <a:effectLst>
                <a:outerShdw blurRad="38100" dist="19050" dir="2700000" algn="tl" rotWithShape="0">
                  <a:schemeClr val="dk1">
                    <a:alpha val="40000"/>
                  </a:schemeClr>
                </a:outerShdw>
              </a:effectLst>
            </a:endParaRPr>
          </a:p>
        </p:txBody>
      </p:sp>
      <p:sp>
        <p:nvSpPr>
          <p:cNvPr id="11" name="Rechteck 10">
            <a:extLst>
              <a:ext uri="{FF2B5EF4-FFF2-40B4-BE49-F238E27FC236}">
                <a16:creationId xmlns:a16="http://schemas.microsoft.com/office/drawing/2014/main" id="{6542DBA2-9E8A-9E49-83FF-7626CD0A8AD0}"/>
              </a:ext>
            </a:extLst>
          </p:cNvPr>
          <p:cNvSpPr/>
          <p:nvPr/>
        </p:nvSpPr>
        <p:spPr>
          <a:xfrm>
            <a:off x="8630758" y="1816300"/>
            <a:ext cx="1815497" cy="369332"/>
          </a:xfrm>
          <a:prstGeom prst="rect">
            <a:avLst/>
          </a:prstGeom>
        </p:spPr>
        <p:txBody>
          <a:bodyPr wrap="none">
            <a:spAutoFit/>
          </a:bodyPr>
          <a:lstStyle/>
          <a:p>
            <a:pPr algn="ctr"/>
            <a:r>
              <a:rPr lang="de-DE" dirty="0">
                <a:ln w="0"/>
                <a:effectLst>
                  <a:outerShdw blurRad="38100" dist="19050" dir="2700000" algn="tl" rotWithShape="0">
                    <a:schemeClr val="dk1">
                      <a:alpha val="40000"/>
                    </a:schemeClr>
                  </a:outerShdw>
                </a:effectLst>
              </a:rPr>
              <a:t>Zeitdifferenz &lt; 10</a:t>
            </a:r>
          </a:p>
        </p:txBody>
      </p:sp>
      <p:cxnSp>
        <p:nvCxnSpPr>
          <p:cNvPr id="14" name="Gewinkelte Verbindung 13">
            <a:extLst>
              <a:ext uri="{FF2B5EF4-FFF2-40B4-BE49-F238E27FC236}">
                <a16:creationId xmlns:a16="http://schemas.microsoft.com/office/drawing/2014/main" id="{78658CA2-B14D-834F-983E-403ED4719E1D}"/>
              </a:ext>
            </a:extLst>
          </p:cNvPr>
          <p:cNvCxnSpPr>
            <a:stCxn id="10" idx="3"/>
            <a:endCxn id="31" idx="0"/>
          </p:cNvCxnSpPr>
          <p:nvPr/>
        </p:nvCxnSpPr>
        <p:spPr>
          <a:xfrm>
            <a:off x="8887326" y="2290210"/>
            <a:ext cx="1785393" cy="676688"/>
          </a:xfrm>
          <a:prstGeom prst="bentConnector2">
            <a:avLst/>
          </a:prstGeom>
          <a:ln>
            <a:tailEnd type="triangle"/>
          </a:ln>
        </p:spPr>
        <p:style>
          <a:lnRef idx="1">
            <a:schemeClr val="dk1"/>
          </a:lnRef>
          <a:fillRef idx="0">
            <a:schemeClr val="dk1"/>
          </a:fillRef>
          <a:effectRef idx="0">
            <a:schemeClr val="dk1"/>
          </a:effectRef>
          <a:fontRef idx="minor">
            <a:schemeClr val="tx1"/>
          </a:fontRef>
        </p:style>
      </p:cxnSp>
      <p:sp>
        <p:nvSpPr>
          <p:cNvPr id="17" name="Textfeld 16">
            <a:extLst>
              <a:ext uri="{FF2B5EF4-FFF2-40B4-BE49-F238E27FC236}">
                <a16:creationId xmlns:a16="http://schemas.microsoft.com/office/drawing/2014/main" id="{EEA19CC3-0B1E-B142-AFD0-0C16168B8A6D}"/>
              </a:ext>
            </a:extLst>
          </p:cNvPr>
          <p:cNvSpPr txBox="1"/>
          <p:nvPr/>
        </p:nvSpPr>
        <p:spPr>
          <a:xfrm>
            <a:off x="10640701" y="2441787"/>
            <a:ext cx="1013648" cy="369332"/>
          </a:xfrm>
          <a:prstGeom prst="rect">
            <a:avLst/>
          </a:prstGeom>
          <a:noFill/>
        </p:spPr>
        <p:txBody>
          <a:bodyPr wrap="square" rtlCol="0">
            <a:spAutoFit/>
          </a:bodyPr>
          <a:lstStyle/>
          <a:p>
            <a:r>
              <a:rPr lang="de-DE" dirty="0"/>
              <a:t>Nein</a:t>
            </a:r>
          </a:p>
        </p:txBody>
      </p:sp>
      <p:cxnSp>
        <p:nvCxnSpPr>
          <p:cNvPr id="25" name="Gerade Verbindung mit Pfeil 24">
            <a:extLst>
              <a:ext uri="{FF2B5EF4-FFF2-40B4-BE49-F238E27FC236}">
                <a16:creationId xmlns:a16="http://schemas.microsoft.com/office/drawing/2014/main" id="{EFE80599-D180-634A-ACC1-57E660FE17EF}"/>
              </a:ext>
            </a:extLst>
          </p:cNvPr>
          <p:cNvCxnSpPr>
            <a:cxnSpLocks/>
            <a:stCxn id="31" idx="2"/>
            <a:endCxn id="21" idx="0"/>
          </p:cNvCxnSpPr>
          <p:nvPr/>
        </p:nvCxnSpPr>
        <p:spPr>
          <a:xfrm>
            <a:off x="10672719" y="3575034"/>
            <a:ext cx="1" cy="91059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6" name="Textfeld 25">
            <a:extLst>
              <a:ext uri="{FF2B5EF4-FFF2-40B4-BE49-F238E27FC236}">
                <a16:creationId xmlns:a16="http://schemas.microsoft.com/office/drawing/2014/main" id="{5A0F8B7A-7188-344F-A4FC-714DAC261F7B}"/>
              </a:ext>
            </a:extLst>
          </p:cNvPr>
          <p:cNvSpPr txBox="1"/>
          <p:nvPr/>
        </p:nvSpPr>
        <p:spPr>
          <a:xfrm>
            <a:off x="8109574" y="2910374"/>
            <a:ext cx="369012" cy="369332"/>
          </a:xfrm>
          <a:prstGeom prst="rect">
            <a:avLst/>
          </a:prstGeom>
          <a:noFill/>
        </p:spPr>
        <p:txBody>
          <a:bodyPr wrap="square" rtlCol="0">
            <a:spAutoFit/>
          </a:bodyPr>
          <a:lstStyle/>
          <a:p>
            <a:r>
              <a:rPr lang="de-DE" dirty="0"/>
              <a:t>Ja</a:t>
            </a:r>
          </a:p>
        </p:txBody>
      </p:sp>
      <p:cxnSp>
        <p:nvCxnSpPr>
          <p:cNvPr id="39" name="Gewinkelte Verbindung 38">
            <a:extLst>
              <a:ext uri="{FF2B5EF4-FFF2-40B4-BE49-F238E27FC236}">
                <a16:creationId xmlns:a16="http://schemas.microsoft.com/office/drawing/2014/main" id="{FECF72AD-F419-8341-8EC5-E110F9F10E11}"/>
              </a:ext>
            </a:extLst>
          </p:cNvPr>
          <p:cNvCxnSpPr>
            <a:stCxn id="10" idx="2"/>
            <a:endCxn id="16" idx="0"/>
          </p:cNvCxnSpPr>
          <p:nvPr/>
        </p:nvCxnSpPr>
        <p:spPr>
          <a:xfrm rot="5400000">
            <a:off x="7313439" y="3344848"/>
            <a:ext cx="1754305" cy="496535"/>
          </a:xfrm>
          <a:prstGeom prst="bentConnector3">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8868435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857670" y="527304"/>
            <a:ext cx="10467474" cy="2230437"/>
          </a:xfrm>
        </p:spPr>
        <p:txBody>
          <a:bodyPr>
            <a:normAutofit/>
          </a:bodyPr>
          <a:lstStyle/>
          <a:p>
            <a:r>
              <a:rPr lang="de-DE" dirty="0">
                <a:solidFill>
                  <a:schemeClr val="tx1">
                    <a:lumMod val="65000"/>
                    <a:lumOff val="35000"/>
                  </a:schemeClr>
                </a:solidFill>
                <a:latin typeface="+mn-lt"/>
                <a:cs typeface="Times New Roman" panose="02020603050405020304" pitchFamily="18" charset="0"/>
              </a:rPr>
              <a:t>Vielen Dank für eure Aufmerksamkeit!</a:t>
            </a: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22</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Tree>
    <p:extLst>
      <p:ext uri="{BB962C8B-B14F-4D97-AF65-F5344CB8AC3E}">
        <p14:creationId xmlns:p14="http://schemas.microsoft.com/office/powerpoint/2010/main" val="39739834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3</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1" name="Titel 10">
            <a:extLst>
              <a:ext uri="{FF2B5EF4-FFF2-40B4-BE49-F238E27FC236}">
                <a16:creationId xmlns:a16="http://schemas.microsoft.com/office/drawing/2014/main" id="{D0B70E75-9E05-C446-ADA8-A8F037D75C6A}"/>
              </a:ext>
            </a:extLst>
          </p:cNvPr>
          <p:cNvSpPr>
            <a:spLocks noGrp="1"/>
          </p:cNvSpPr>
          <p:nvPr>
            <p:ph type="ctrTitle"/>
          </p:nvPr>
        </p:nvSpPr>
        <p:spPr>
          <a:xfrm>
            <a:off x="1524000" y="1122363"/>
            <a:ext cx="9144000" cy="973723"/>
          </a:xfrm>
        </p:spPr>
        <p:txBody>
          <a:bodyPr anchor="t">
            <a:normAutofit/>
          </a:bodyPr>
          <a:lstStyle/>
          <a:p>
            <a:r>
              <a:rPr lang="de-DE" dirty="0">
                <a:solidFill>
                  <a:schemeClr val="tx1">
                    <a:lumMod val="65000"/>
                    <a:lumOff val="35000"/>
                  </a:schemeClr>
                </a:solidFill>
                <a:latin typeface="+mn-lt"/>
                <a:cs typeface="Times New Roman" panose="02020603050405020304" pitchFamily="18" charset="0"/>
              </a:rPr>
              <a:t>Zielklärung</a:t>
            </a:r>
          </a:p>
        </p:txBody>
      </p:sp>
      <p:sp>
        <p:nvSpPr>
          <p:cNvPr id="2" name="Rechteck 1">
            <a:extLst>
              <a:ext uri="{FF2B5EF4-FFF2-40B4-BE49-F238E27FC236}">
                <a16:creationId xmlns:a16="http://schemas.microsoft.com/office/drawing/2014/main" id="{2548E3F8-4354-E544-9850-B7DBE2598066}"/>
              </a:ext>
            </a:extLst>
          </p:cNvPr>
          <p:cNvSpPr/>
          <p:nvPr/>
        </p:nvSpPr>
        <p:spPr>
          <a:xfrm>
            <a:off x="1524000" y="2354376"/>
            <a:ext cx="9144000" cy="2554545"/>
          </a:xfrm>
          <a:prstGeom prst="rect">
            <a:avLst/>
          </a:prstGeom>
        </p:spPr>
        <p:txBody>
          <a:bodyPr wrap="square">
            <a:spAutoFit/>
          </a:bodyPr>
          <a:lstStyle/>
          <a:p>
            <a:r>
              <a:rPr lang="de-DE" sz="3200" dirty="0">
                <a:solidFill>
                  <a:schemeClr val="tx1">
                    <a:lumMod val="65000"/>
                    <a:lumOff val="35000"/>
                  </a:schemeClr>
                </a:solidFill>
                <a:ea typeface="+mj-ea"/>
                <a:cs typeface="Times New Roman" panose="02020603050405020304" pitchFamily="18" charset="0"/>
              </a:rPr>
              <a:t>Viele Patienten würden Ihre Zeit sinnvoller nutzen, als nur im Wartezimmer auf Ihren Termin zu warten. Durch unsere Anwendung, kann der Patient im Vorab sehen, ob es zu einer Verspätung bei seinem Termin kommt.</a:t>
            </a:r>
          </a:p>
        </p:txBody>
      </p:sp>
    </p:spTree>
    <p:extLst>
      <p:ext uri="{BB962C8B-B14F-4D97-AF65-F5344CB8AC3E}">
        <p14:creationId xmlns:p14="http://schemas.microsoft.com/office/powerpoint/2010/main" val="31005490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rafik 9">
            <a:extLst>
              <a:ext uri="{FF2B5EF4-FFF2-40B4-BE49-F238E27FC236}">
                <a16:creationId xmlns:a16="http://schemas.microsoft.com/office/drawing/2014/main" id="{D15BCF8F-4A49-CB4F-9403-D5183E1C7A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0"/>
            <a:ext cx="12192000" cy="6858000"/>
          </a:xfrm>
          <a:prstGeom prst="rect">
            <a:avLst/>
          </a:prstGeom>
        </p:spPr>
      </p:pic>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4</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5"/>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1" name="Titel 10">
            <a:extLst>
              <a:ext uri="{FF2B5EF4-FFF2-40B4-BE49-F238E27FC236}">
                <a16:creationId xmlns:a16="http://schemas.microsoft.com/office/drawing/2014/main" id="{D0B70E75-9E05-C446-ADA8-A8F037D75C6A}"/>
              </a:ext>
            </a:extLst>
          </p:cNvPr>
          <p:cNvSpPr>
            <a:spLocks noGrp="1"/>
          </p:cNvSpPr>
          <p:nvPr>
            <p:ph type="ctrTitle"/>
          </p:nvPr>
        </p:nvSpPr>
        <p:spPr>
          <a:xfrm>
            <a:off x="1524000" y="1122363"/>
            <a:ext cx="9144000" cy="973723"/>
          </a:xfrm>
        </p:spPr>
        <p:txBody>
          <a:bodyPr anchor="t">
            <a:normAutofit/>
          </a:bodyPr>
          <a:lstStyle/>
          <a:p>
            <a:r>
              <a:rPr lang="de-DE" dirty="0">
                <a:solidFill>
                  <a:schemeClr val="tx1">
                    <a:lumMod val="65000"/>
                    <a:lumOff val="35000"/>
                  </a:schemeClr>
                </a:solidFill>
                <a:latin typeface="+mn-lt"/>
                <a:cs typeface="Times New Roman" panose="02020603050405020304" pitchFamily="18" charset="0"/>
              </a:rPr>
              <a:t>Zeitlicher Ablauf</a:t>
            </a:r>
          </a:p>
        </p:txBody>
      </p:sp>
      <p:sp>
        <p:nvSpPr>
          <p:cNvPr id="2" name="Rechteck 1">
            <a:extLst>
              <a:ext uri="{FF2B5EF4-FFF2-40B4-BE49-F238E27FC236}">
                <a16:creationId xmlns:a16="http://schemas.microsoft.com/office/drawing/2014/main" id="{2548E3F8-4354-E544-9850-B7DBE2598066}"/>
              </a:ext>
            </a:extLst>
          </p:cNvPr>
          <p:cNvSpPr/>
          <p:nvPr/>
        </p:nvSpPr>
        <p:spPr>
          <a:xfrm>
            <a:off x="1519407" y="4599819"/>
            <a:ext cx="9144000" cy="1015663"/>
          </a:xfrm>
          <a:prstGeom prst="rect">
            <a:avLst/>
          </a:prstGeom>
        </p:spPr>
        <p:txBody>
          <a:bodyPr wrap="square">
            <a:spAutoFit/>
          </a:bodyPr>
          <a:lstStyle/>
          <a:p>
            <a:pPr marL="285750" indent="-285750">
              <a:buFontTx/>
              <a:buChar char="-"/>
            </a:pPr>
            <a:r>
              <a:rPr lang="de-DE" sz="2000" dirty="0">
                <a:solidFill>
                  <a:schemeClr val="tx1">
                    <a:lumMod val="65000"/>
                    <a:lumOff val="35000"/>
                  </a:schemeClr>
                </a:solidFill>
                <a:ea typeface="+mj-ea"/>
                <a:cs typeface="Times New Roman" panose="02020603050405020304" pitchFamily="18" charset="0"/>
              </a:rPr>
              <a:t>Alle geplanten Aktivitäten konnten zeitgemäß erfüllt werden</a:t>
            </a:r>
          </a:p>
          <a:p>
            <a:pPr marL="285750" indent="-285750">
              <a:buFontTx/>
              <a:buChar char="-"/>
            </a:pPr>
            <a:r>
              <a:rPr lang="de-DE" sz="2000" dirty="0">
                <a:solidFill>
                  <a:schemeClr val="tx1">
                    <a:lumMod val="65000"/>
                    <a:lumOff val="35000"/>
                  </a:schemeClr>
                </a:solidFill>
                <a:ea typeface="+mj-ea"/>
                <a:cs typeface="Times New Roman" panose="02020603050405020304" pitchFamily="18" charset="0"/>
              </a:rPr>
              <a:t>Änderung einer Funktion für eine genauerer Zeitschätzung</a:t>
            </a:r>
          </a:p>
          <a:p>
            <a:pPr marL="285750" indent="-285750">
              <a:buFontTx/>
              <a:buChar char="-"/>
            </a:pPr>
            <a:r>
              <a:rPr lang="de-DE" sz="2000" dirty="0">
                <a:solidFill>
                  <a:schemeClr val="tx1">
                    <a:lumMod val="65000"/>
                    <a:lumOff val="35000"/>
                  </a:schemeClr>
                </a:solidFill>
                <a:ea typeface="+mj-ea"/>
                <a:cs typeface="Times New Roman" panose="02020603050405020304" pitchFamily="18" charset="0"/>
              </a:rPr>
              <a:t>Projektdauer</a:t>
            </a:r>
            <a:r>
              <a:rPr lang="de-DE" sz="2000" dirty="0">
                <a:solidFill>
                  <a:schemeClr val="tx1">
                    <a:lumMod val="65000"/>
                    <a:lumOff val="35000"/>
                  </a:schemeClr>
                </a:solidFill>
                <a:ea typeface="+mj-ea"/>
                <a:cs typeface="Times New Roman" panose="02020603050405020304" pitchFamily="18" charset="0"/>
                <a:sym typeface="Wingdings" pitchFamily="2" charset="2"/>
              </a:rPr>
              <a:t> (Reine Entwicklung &amp; </a:t>
            </a:r>
            <a:r>
              <a:rPr lang="de-DE" sz="2000" dirty="0" err="1">
                <a:solidFill>
                  <a:schemeClr val="tx1">
                    <a:lumMod val="65000"/>
                    <a:lumOff val="35000"/>
                  </a:schemeClr>
                </a:solidFill>
                <a:ea typeface="+mj-ea"/>
                <a:cs typeface="Times New Roman" panose="02020603050405020304" pitchFamily="18" charset="0"/>
                <a:sym typeface="Wingdings" pitchFamily="2" charset="2"/>
              </a:rPr>
              <a:t>Testing</a:t>
            </a:r>
            <a:r>
              <a:rPr lang="de-DE" sz="2000" dirty="0">
                <a:solidFill>
                  <a:schemeClr val="tx1">
                    <a:lumMod val="65000"/>
                    <a:lumOff val="35000"/>
                  </a:schemeClr>
                </a:solidFill>
                <a:ea typeface="+mj-ea"/>
                <a:cs typeface="Times New Roman" panose="02020603050405020304" pitchFamily="18" charset="0"/>
                <a:sym typeface="Wingdings" pitchFamily="2" charset="2"/>
              </a:rPr>
              <a:t>): 48h</a:t>
            </a:r>
            <a:endParaRPr lang="de-DE" sz="2000" dirty="0">
              <a:solidFill>
                <a:schemeClr val="tx1">
                  <a:lumMod val="65000"/>
                  <a:lumOff val="35000"/>
                </a:schemeClr>
              </a:solidFill>
              <a:ea typeface="+mj-ea"/>
              <a:cs typeface="Times New Roman" panose="02020603050405020304" pitchFamily="18" charset="0"/>
            </a:endParaRPr>
          </a:p>
        </p:txBody>
      </p:sp>
    </p:spTree>
    <p:extLst>
      <p:ext uri="{BB962C8B-B14F-4D97-AF65-F5344CB8AC3E}">
        <p14:creationId xmlns:p14="http://schemas.microsoft.com/office/powerpoint/2010/main" val="31380521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5</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1" name="Titel 10">
            <a:extLst>
              <a:ext uri="{FF2B5EF4-FFF2-40B4-BE49-F238E27FC236}">
                <a16:creationId xmlns:a16="http://schemas.microsoft.com/office/drawing/2014/main" id="{D0B70E75-9E05-C446-ADA8-A8F037D75C6A}"/>
              </a:ext>
            </a:extLst>
          </p:cNvPr>
          <p:cNvSpPr>
            <a:spLocks noGrp="1"/>
          </p:cNvSpPr>
          <p:nvPr>
            <p:ph type="ctrTitle"/>
          </p:nvPr>
        </p:nvSpPr>
        <p:spPr>
          <a:xfrm>
            <a:off x="1524000" y="1122363"/>
            <a:ext cx="9144000" cy="973723"/>
          </a:xfrm>
        </p:spPr>
        <p:txBody>
          <a:bodyPr anchor="t"/>
          <a:lstStyle/>
          <a:p>
            <a:r>
              <a:rPr lang="de-DE" dirty="0">
                <a:solidFill>
                  <a:schemeClr val="tx1">
                    <a:lumMod val="65000"/>
                    <a:lumOff val="35000"/>
                  </a:schemeClr>
                </a:solidFill>
                <a:latin typeface="+mn-lt"/>
                <a:cs typeface="Times New Roman" panose="02020603050405020304" pitchFamily="18" charset="0"/>
              </a:rPr>
              <a:t>Use Cases / Demo</a:t>
            </a:r>
          </a:p>
        </p:txBody>
      </p:sp>
      <p:sp>
        <p:nvSpPr>
          <p:cNvPr id="2" name="Rechteck 1">
            <a:extLst>
              <a:ext uri="{FF2B5EF4-FFF2-40B4-BE49-F238E27FC236}">
                <a16:creationId xmlns:a16="http://schemas.microsoft.com/office/drawing/2014/main" id="{2548E3F8-4354-E544-9850-B7DBE2598066}"/>
              </a:ext>
            </a:extLst>
          </p:cNvPr>
          <p:cNvSpPr/>
          <p:nvPr/>
        </p:nvSpPr>
        <p:spPr>
          <a:xfrm>
            <a:off x="1524000" y="2546504"/>
            <a:ext cx="9144000" cy="707886"/>
          </a:xfrm>
          <a:prstGeom prst="rect">
            <a:avLst/>
          </a:prstGeom>
        </p:spPr>
        <p:txBody>
          <a:bodyPr wrap="square">
            <a:spAutoFit/>
          </a:bodyPr>
          <a:lstStyle/>
          <a:p>
            <a:pPr algn="ctr"/>
            <a:r>
              <a:rPr lang="de-DE" sz="4000" dirty="0">
                <a:hlinkClick r:id="rId6"/>
              </a:rPr>
              <a:t>Homepage</a:t>
            </a:r>
            <a:endParaRPr lang="de-DE" dirty="0"/>
          </a:p>
        </p:txBody>
      </p:sp>
    </p:spTree>
    <p:extLst>
      <p:ext uri="{BB962C8B-B14F-4D97-AF65-F5344CB8AC3E}">
        <p14:creationId xmlns:p14="http://schemas.microsoft.com/office/powerpoint/2010/main" val="33523565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1519407" y="541172"/>
            <a:ext cx="9144000" cy="2230437"/>
          </a:xfrm>
        </p:spPr>
        <p:txBody>
          <a:bodyPr>
            <a:normAutofit/>
          </a:bodyPr>
          <a:lstStyle/>
          <a:p>
            <a:r>
              <a:rPr lang="de-DE" dirty="0">
                <a:solidFill>
                  <a:schemeClr val="tx1">
                    <a:lumMod val="65000"/>
                    <a:lumOff val="35000"/>
                  </a:schemeClr>
                </a:solidFill>
                <a:latin typeface="+mn-lt"/>
                <a:cs typeface="Times New Roman" panose="02020603050405020304" pitchFamily="18" charset="0"/>
              </a:rPr>
              <a:t>Infrastruktur</a:t>
            </a:r>
            <a:br>
              <a:rPr lang="de-DE" dirty="0">
                <a:solidFill>
                  <a:schemeClr val="tx1">
                    <a:lumMod val="65000"/>
                    <a:lumOff val="35000"/>
                  </a:schemeClr>
                </a:solidFill>
                <a:latin typeface="+mn-lt"/>
                <a:cs typeface="Times New Roman" panose="02020603050405020304" pitchFamily="18" charset="0"/>
              </a:rPr>
            </a:br>
            <a:r>
              <a:rPr lang="de-DE" dirty="0">
                <a:solidFill>
                  <a:schemeClr val="tx1">
                    <a:lumMod val="65000"/>
                    <a:lumOff val="35000"/>
                  </a:schemeClr>
                </a:solidFill>
                <a:latin typeface="+mn-lt"/>
                <a:cs typeface="Times New Roman" panose="02020603050405020304" pitchFamily="18" charset="0"/>
              </a:rPr>
              <a:t> </a:t>
            </a:r>
          </a:p>
        </p:txBody>
      </p:sp>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6</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pic>
        <p:nvPicPr>
          <p:cNvPr id="9" name="Grafik 8">
            <a:extLst>
              <a:ext uri="{FF2B5EF4-FFF2-40B4-BE49-F238E27FC236}">
                <a16:creationId xmlns:a16="http://schemas.microsoft.com/office/drawing/2014/main" id="{78E15F3C-5E92-44D0-8591-CEAE6977340D}"/>
              </a:ext>
            </a:extLst>
          </p:cNvPr>
          <p:cNvPicPr>
            <a:picLocks noChangeAspect="1"/>
          </p:cNvPicPr>
          <p:nvPr/>
        </p:nvPicPr>
        <p:blipFill>
          <a:blip r:embed="rId6"/>
          <a:stretch>
            <a:fillRect/>
          </a:stretch>
        </p:blipFill>
        <p:spPr>
          <a:xfrm>
            <a:off x="1062883" y="2098996"/>
            <a:ext cx="10458557" cy="3522312"/>
          </a:xfrm>
          <a:prstGeom prst="rect">
            <a:avLst/>
          </a:prstGeom>
        </p:spPr>
      </p:pic>
    </p:spTree>
    <p:extLst>
      <p:ext uri="{BB962C8B-B14F-4D97-AF65-F5344CB8AC3E}">
        <p14:creationId xmlns:p14="http://schemas.microsoft.com/office/powerpoint/2010/main" val="24225664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7</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1" name="Titel 10">
            <a:extLst>
              <a:ext uri="{FF2B5EF4-FFF2-40B4-BE49-F238E27FC236}">
                <a16:creationId xmlns:a16="http://schemas.microsoft.com/office/drawing/2014/main" id="{D0B70E75-9E05-C446-ADA8-A8F037D75C6A}"/>
              </a:ext>
            </a:extLst>
          </p:cNvPr>
          <p:cNvSpPr>
            <a:spLocks noGrp="1"/>
          </p:cNvSpPr>
          <p:nvPr>
            <p:ph type="ctrTitle"/>
          </p:nvPr>
        </p:nvSpPr>
        <p:spPr>
          <a:xfrm>
            <a:off x="1519407" y="817474"/>
            <a:ext cx="9144000" cy="973723"/>
          </a:xfrm>
        </p:spPr>
        <p:txBody>
          <a:bodyPr anchor="t">
            <a:normAutofit/>
          </a:bodyPr>
          <a:lstStyle/>
          <a:p>
            <a:r>
              <a:rPr lang="de-DE" sz="5400" dirty="0">
                <a:solidFill>
                  <a:schemeClr val="tx1">
                    <a:lumMod val="65000"/>
                    <a:lumOff val="35000"/>
                  </a:schemeClr>
                </a:solidFill>
                <a:latin typeface="+mn-lt"/>
                <a:cs typeface="Times New Roman" panose="02020603050405020304" pitchFamily="18" charset="0"/>
              </a:rPr>
              <a:t>Backend Endpoints</a:t>
            </a:r>
          </a:p>
        </p:txBody>
      </p:sp>
      <p:pic>
        <p:nvPicPr>
          <p:cNvPr id="2" name="Grafik 1">
            <a:extLst>
              <a:ext uri="{FF2B5EF4-FFF2-40B4-BE49-F238E27FC236}">
                <a16:creationId xmlns:a16="http://schemas.microsoft.com/office/drawing/2014/main" id="{E553AA2C-BE2E-4CEF-B05E-5FFB2E9E3468}"/>
              </a:ext>
            </a:extLst>
          </p:cNvPr>
          <p:cNvPicPr>
            <a:picLocks noChangeAspect="1"/>
          </p:cNvPicPr>
          <p:nvPr/>
        </p:nvPicPr>
        <p:blipFill>
          <a:blip r:embed="rId6"/>
          <a:stretch>
            <a:fillRect/>
          </a:stretch>
        </p:blipFill>
        <p:spPr>
          <a:xfrm>
            <a:off x="335280" y="2218701"/>
            <a:ext cx="11521440" cy="2515005"/>
          </a:xfrm>
          <a:prstGeom prst="rect">
            <a:avLst/>
          </a:prstGeom>
        </p:spPr>
      </p:pic>
    </p:spTree>
    <p:extLst>
      <p:ext uri="{BB962C8B-B14F-4D97-AF65-F5344CB8AC3E}">
        <p14:creationId xmlns:p14="http://schemas.microsoft.com/office/powerpoint/2010/main" val="19039311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8</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1" name="Titel 10">
            <a:extLst>
              <a:ext uri="{FF2B5EF4-FFF2-40B4-BE49-F238E27FC236}">
                <a16:creationId xmlns:a16="http://schemas.microsoft.com/office/drawing/2014/main" id="{D0B70E75-9E05-C446-ADA8-A8F037D75C6A}"/>
              </a:ext>
            </a:extLst>
          </p:cNvPr>
          <p:cNvSpPr>
            <a:spLocks noGrp="1"/>
          </p:cNvSpPr>
          <p:nvPr>
            <p:ph type="ctrTitle"/>
          </p:nvPr>
        </p:nvSpPr>
        <p:spPr>
          <a:xfrm>
            <a:off x="1524000" y="941236"/>
            <a:ext cx="9144000" cy="973723"/>
          </a:xfrm>
        </p:spPr>
        <p:txBody>
          <a:bodyPr anchor="t">
            <a:normAutofit/>
          </a:bodyPr>
          <a:lstStyle/>
          <a:p>
            <a:r>
              <a:rPr lang="de-DE" sz="5400" dirty="0">
                <a:solidFill>
                  <a:schemeClr val="tx1">
                    <a:lumMod val="65000"/>
                    <a:lumOff val="35000"/>
                  </a:schemeClr>
                </a:solidFill>
                <a:latin typeface="+mn-lt"/>
                <a:cs typeface="Times New Roman" panose="02020603050405020304" pitchFamily="18" charset="0"/>
              </a:rPr>
              <a:t>Backend Database</a:t>
            </a:r>
          </a:p>
        </p:txBody>
      </p:sp>
      <p:pic>
        <p:nvPicPr>
          <p:cNvPr id="10" name="Grafik 9">
            <a:extLst>
              <a:ext uri="{FF2B5EF4-FFF2-40B4-BE49-F238E27FC236}">
                <a16:creationId xmlns:a16="http://schemas.microsoft.com/office/drawing/2014/main" id="{D43E587D-888C-426A-95B7-500269EC29CB}"/>
              </a:ext>
            </a:extLst>
          </p:cNvPr>
          <p:cNvPicPr>
            <a:picLocks noChangeAspect="1"/>
          </p:cNvPicPr>
          <p:nvPr/>
        </p:nvPicPr>
        <p:blipFill>
          <a:blip r:embed="rId6"/>
          <a:stretch>
            <a:fillRect/>
          </a:stretch>
        </p:blipFill>
        <p:spPr>
          <a:xfrm>
            <a:off x="2437385" y="2060990"/>
            <a:ext cx="6632148" cy="3060991"/>
          </a:xfrm>
          <a:prstGeom prst="rect">
            <a:avLst/>
          </a:prstGeom>
        </p:spPr>
      </p:pic>
      <p:sp>
        <p:nvSpPr>
          <p:cNvPr id="2" name="Textfeld 1">
            <a:extLst>
              <a:ext uri="{FF2B5EF4-FFF2-40B4-BE49-F238E27FC236}">
                <a16:creationId xmlns:a16="http://schemas.microsoft.com/office/drawing/2014/main" id="{B864F6B7-958E-4B10-A8B6-19F57F2DAD8D}"/>
              </a:ext>
            </a:extLst>
          </p:cNvPr>
          <p:cNvSpPr txBox="1"/>
          <p:nvPr/>
        </p:nvSpPr>
        <p:spPr>
          <a:xfrm>
            <a:off x="3481218" y="1551855"/>
            <a:ext cx="2492862" cy="400110"/>
          </a:xfrm>
          <a:prstGeom prst="rect">
            <a:avLst/>
          </a:prstGeom>
          <a:noFill/>
        </p:spPr>
        <p:txBody>
          <a:bodyPr wrap="none" rtlCol="0">
            <a:spAutoFit/>
          </a:bodyPr>
          <a:lstStyle/>
          <a:p>
            <a:r>
              <a:rPr lang="de-DE" sz="2000" dirty="0">
                <a:solidFill>
                  <a:schemeClr val="tx1">
                    <a:lumMod val="65000"/>
                    <a:lumOff val="35000"/>
                  </a:schemeClr>
                </a:solidFill>
                <a:ea typeface="+mj-ea"/>
                <a:cs typeface="Times New Roman" panose="02020603050405020304" pitchFamily="18" charset="0"/>
              </a:rPr>
              <a:t>MongoDB</a:t>
            </a:r>
            <a:r>
              <a:rPr lang="de-DE" sz="2000" dirty="0"/>
              <a:t> </a:t>
            </a:r>
            <a:r>
              <a:rPr lang="de-DE" sz="2000" dirty="0">
                <a:solidFill>
                  <a:schemeClr val="tx1">
                    <a:lumMod val="65000"/>
                    <a:lumOff val="35000"/>
                  </a:schemeClr>
                </a:solidFill>
                <a:ea typeface="+mj-ea"/>
                <a:cs typeface="Times New Roman" panose="02020603050405020304" pitchFamily="18" charset="0"/>
              </a:rPr>
              <a:t>Collections</a:t>
            </a:r>
          </a:p>
        </p:txBody>
      </p:sp>
    </p:spTree>
    <p:extLst>
      <p:ext uri="{BB962C8B-B14F-4D97-AF65-F5344CB8AC3E}">
        <p14:creationId xmlns:p14="http://schemas.microsoft.com/office/powerpoint/2010/main" val="36869688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ußzeilenplatzhalter 4"/>
          <p:cNvSpPr>
            <a:spLocks noGrp="1"/>
          </p:cNvSpPr>
          <p:nvPr>
            <p:ph type="ftr" sz="quarter" idx="11"/>
          </p:nvPr>
        </p:nvSpPr>
        <p:spPr/>
        <p:txBody>
          <a:bodyPr/>
          <a:lstStyle/>
          <a:p>
            <a:r>
              <a:rPr lang="de-DE" dirty="0" err="1"/>
              <a:t>Aberan</a:t>
            </a:r>
            <a:r>
              <a:rPr lang="de-DE" dirty="0"/>
              <a:t> </a:t>
            </a:r>
            <a:r>
              <a:rPr lang="de-DE" dirty="0" err="1"/>
              <a:t>Sivalingam</a:t>
            </a:r>
            <a:r>
              <a:rPr lang="de-DE" dirty="0"/>
              <a:t> | Tobias Baader | Marius Bauer</a:t>
            </a:r>
          </a:p>
        </p:txBody>
      </p:sp>
      <p:sp>
        <p:nvSpPr>
          <p:cNvPr id="6" name="Foliennummernplatzhalter 5"/>
          <p:cNvSpPr>
            <a:spLocks noGrp="1"/>
          </p:cNvSpPr>
          <p:nvPr>
            <p:ph type="sldNum" sz="quarter" idx="12"/>
          </p:nvPr>
        </p:nvSpPr>
        <p:spPr/>
        <p:txBody>
          <a:bodyPr/>
          <a:lstStyle/>
          <a:p>
            <a:fld id="{AE5F81DC-DD2F-4A83-858F-251E14663888}" type="slidenum">
              <a:rPr lang="de-DE" smtClean="0"/>
              <a:t>9</a:t>
            </a:fld>
            <a:endParaRPr lang="de-DE"/>
          </a:p>
        </p:txBody>
      </p:sp>
      <p:grpSp>
        <p:nvGrpSpPr>
          <p:cNvPr id="8" name="Gruppieren 7"/>
          <p:cNvGrpSpPr/>
          <p:nvPr/>
        </p:nvGrpSpPr>
        <p:grpSpPr>
          <a:xfrm>
            <a:off x="-37324" y="221779"/>
            <a:ext cx="12257463" cy="6095049"/>
            <a:chOff x="-37324" y="221779"/>
            <a:chExt cx="12257463" cy="6095049"/>
          </a:xfrm>
        </p:grpSpPr>
        <p:pic>
          <p:nvPicPr>
            <p:cNvPr id="7" name="Grafik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24" y="5660830"/>
              <a:ext cx="12257463" cy="655998"/>
            </a:xfrm>
            <a:prstGeom prst="rect">
              <a:avLst/>
            </a:prstGeom>
          </p:spPr>
        </p:pic>
        <p:pic>
          <p:nvPicPr>
            <p:cNvPr id="4" name="Grafik 3"/>
            <p:cNvPicPr>
              <a:picLocks noChangeAspect="1"/>
            </p:cNvPicPr>
            <p:nvPr/>
          </p:nvPicPr>
          <p:blipFill>
            <a:blip r:embed="rId4"/>
            <a:stretch>
              <a:fillRect/>
            </a:stretch>
          </p:blipFill>
          <p:spPr>
            <a:xfrm>
              <a:off x="540566" y="221779"/>
              <a:ext cx="2655640" cy="642294"/>
            </a:xfrm>
            <a:prstGeom prst="rect">
              <a:avLst/>
            </a:prstGeom>
          </p:spPr>
        </p:pic>
        <p:pic>
          <p:nvPicPr>
            <p:cNvPr id="1026" name="Picture 2" descr="http://www.inf.reutlingen-university.de/typo3conf/ext/12bis3_config/images/fk-inf/logo-fakultaet-informatik.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152908" y="276226"/>
              <a:ext cx="1533525" cy="533400"/>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extfeld 2">
            <a:extLst>
              <a:ext uri="{FF2B5EF4-FFF2-40B4-BE49-F238E27FC236}">
                <a16:creationId xmlns:a16="http://schemas.microsoft.com/office/drawing/2014/main" id="{6A72520E-F41F-444C-9661-55360A40D2CA}"/>
              </a:ext>
            </a:extLst>
          </p:cNvPr>
          <p:cNvSpPr txBox="1"/>
          <p:nvPr/>
        </p:nvSpPr>
        <p:spPr>
          <a:xfrm>
            <a:off x="5390766" y="302613"/>
            <a:ext cx="5724274" cy="369332"/>
          </a:xfrm>
          <a:prstGeom prst="rect">
            <a:avLst/>
          </a:prstGeom>
          <a:noFill/>
        </p:spPr>
        <p:txBody>
          <a:bodyPr wrap="square" rtlCol="0">
            <a:spAutoFit/>
          </a:bodyPr>
          <a:lstStyle/>
          <a:p>
            <a:r>
              <a:rPr lang="de-DE" dirty="0">
                <a:solidFill>
                  <a:schemeClr val="bg1">
                    <a:lumMod val="65000"/>
                  </a:schemeClr>
                </a:solidFill>
              </a:rPr>
              <a:t>E-Health</a:t>
            </a:r>
          </a:p>
        </p:txBody>
      </p:sp>
      <p:sp>
        <p:nvSpPr>
          <p:cNvPr id="11" name="Titel 10">
            <a:extLst>
              <a:ext uri="{FF2B5EF4-FFF2-40B4-BE49-F238E27FC236}">
                <a16:creationId xmlns:a16="http://schemas.microsoft.com/office/drawing/2014/main" id="{D0B70E75-9E05-C446-ADA8-A8F037D75C6A}"/>
              </a:ext>
            </a:extLst>
          </p:cNvPr>
          <p:cNvSpPr>
            <a:spLocks noGrp="1"/>
          </p:cNvSpPr>
          <p:nvPr>
            <p:ph type="ctrTitle"/>
          </p:nvPr>
        </p:nvSpPr>
        <p:spPr>
          <a:xfrm>
            <a:off x="1524000" y="941236"/>
            <a:ext cx="9144000" cy="973723"/>
          </a:xfrm>
        </p:spPr>
        <p:txBody>
          <a:bodyPr anchor="t">
            <a:normAutofit/>
          </a:bodyPr>
          <a:lstStyle/>
          <a:p>
            <a:r>
              <a:rPr lang="de-DE" sz="5400" dirty="0">
                <a:solidFill>
                  <a:schemeClr val="tx1">
                    <a:lumMod val="65000"/>
                    <a:lumOff val="35000"/>
                  </a:schemeClr>
                </a:solidFill>
                <a:latin typeface="+mn-lt"/>
                <a:cs typeface="Times New Roman" panose="02020603050405020304" pitchFamily="18" charset="0"/>
              </a:rPr>
              <a:t>Backend Aufgaben &amp; Features</a:t>
            </a:r>
          </a:p>
        </p:txBody>
      </p:sp>
      <p:sp>
        <p:nvSpPr>
          <p:cNvPr id="9" name="Textfeld 8">
            <a:extLst>
              <a:ext uri="{FF2B5EF4-FFF2-40B4-BE49-F238E27FC236}">
                <a16:creationId xmlns:a16="http://schemas.microsoft.com/office/drawing/2014/main" id="{A252C877-67A1-44A3-9BBD-D2E5196F1C89}"/>
              </a:ext>
            </a:extLst>
          </p:cNvPr>
          <p:cNvSpPr txBox="1"/>
          <p:nvPr/>
        </p:nvSpPr>
        <p:spPr>
          <a:xfrm>
            <a:off x="2319032" y="2046569"/>
            <a:ext cx="7833876" cy="3816429"/>
          </a:xfrm>
          <a:prstGeom prst="rect">
            <a:avLst/>
          </a:prstGeom>
          <a:noFill/>
        </p:spPr>
        <p:txBody>
          <a:bodyPr wrap="none" rtlCol="0">
            <a:spAutoFit/>
          </a:bodyPr>
          <a:lstStyle/>
          <a:p>
            <a:pPr marL="457200" indent="-457200">
              <a:buFont typeface="Arial" panose="020B0604020202020204" pitchFamily="34" charset="0"/>
              <a:buChar char="•"/>
            </a:pPr>
            <a:r>
              <a:rPr lang="de-DE" sz="3200" dirty="0">
                <a:solidFill>
                  <a:schemeClr val="tx1">
                    <a:lumMod val="65000"/>
                    <a:lumOff val="35000"/>
                  </a:schemeClr>
                </a:solidFill>
                <a:ea typeface="+mj-ea"/>
                <a:cs typeface="Times New Roman" panose="02020603050405020304" pitchFamily="18" charset="0"/>
              </a:rPr>
              <a:t>Ausliefern des </a:t>
            </a:r>
            <a:r>
              <a:rPr lang="de-DE" sz="3200" dirty="0" err="1">
                <a:solidFill>
                  <a:schemeClr val="tx1">
                    <a:lumMod val="65000"/>
                    <a:lumOff val="35000"/>
                  </a:schemeClr>
                </a:solidFill>
                <a:ea typeface="+mj-ea"/>
                <a:cs typeface="Times New Roman" panose="02020603050405020304" pitchFamily="18" charset="0"/>
              </a:rPr>
              <a:t>Frontends</a:t>
            </a:r>
            <a:endParaRPr lang="de-DE" sz="3200" dirty="0">
              <a:solidFill>
                <a:schemeClr val="tx1">
                  <a:lumMod val="65000"/>
                  <a:lumOff val="35000"/>
                </a:schemeClr>
              </a:solidFill>
              <a:ea typeface="+mj-ea"/>
              <a:cs typeface="Times New Roman" panose="02020603050405020304" pitchFamily="18" charset="0"/>
            </a:endParaRPr>
          </a:p>
          <a:p>
            <a:pPr marL="457200" indent="-457200">
              <a:buFont typeface="Arial" panose="020B0604020202020204" pitchFamily="34" charset="0"/>
              <a:buChar char="•"/>
            </a:pPr>
            <a:r>
              <a:rPr lang="de-DE" sz="3200" dirty="0">
                <a:solidFill>
                  <a:schemeClr val="tx1">
                    <a:lumMod val="65000"/>
                    <a:lumOff val="35000"/>
                  </a:schemeClr>
                </a:solidFill>
                <a:ea typeface="+mj-ea"/>
                <a:cs typeface="Times New Roman" panose="02020603050405020304" pitchFamily="18" charset="0"/>
              </a:rPr>
              <a:t>Login Funktionalität für Praxismitarbeiter</a:t>
            </a:r>
          </a:p>
          <a:p>
            <a:pPr marL="457200" indent="-457200">
              <a:buFont typeface="Arial" panose="020B0604020202020204" pitchFamily="34" charset="0"/>
              <a:buChar char="•"/>
            </a:pPr>
            <a:r>
              <a:rPr lang="de-DE" sz="3200" dirty="0">
                <a:solidFill>
                  <a:schemeClr val="tx1">
                    <a:lumMod val="65000"/>
                    <a:lumOff val="35000"/>
                  </a:schemeClr>
                </a:solidFill>
                <a:cs typeface="Times New Roman" panose="02020603050405020304" pitchFamily="18" charset="0"/>
              </a:rPr>
              <a:t>Session Funktionalität für Praxismitarbeiter</a:t>
            </a:r>
          </a:p>
          <a:p>
            <a:pPr marL="457200" indent="-457200">
              <a:buFont typeface="Arial" panose="020B0604020202020204" pitchFamily="34" charset="0"/>
              <a:buChar char="•"/>
            </a:pPr>
            <a:r>
              <a:rPr lang="de-DE" sz="3200" dirty="0">
                <a:solidFill>
                  <a:schemeClr val="tx1">
                    <a:lumMod val="65000"/>
                    <a:lumOff val="35000"/>
                  </a:schemeClr>
                </a:solidFill>
                <a:cs typeface="Times New Roman" panose="02020603050405020304" pitchFamily="18" charset="0"/>
              </a:rPr>
              <a:t>Schnittstelle zwischen DB und Frontend</a:t>
            </a:r>
          </a:p>
          <a:p>
            <a:pPr marL="457200" indent="-457200">
              <a:buFont typeface="Arial" panose="020B0604020202020204" pitchFamily="34" charset="0"/>
              <a:buChar char="•"/>
            </a:pPr>
            <a:r>
              <a:rPr lang="de-DE" sz="3200" dirty="0">
                <a:solidFill>
                  <a:schemeClr val="tx1">
                    <a:lumMod val="65000"/>
                    <a:lumOff val="35000"/>
                  </a:schemeClr>
                </a:solidFill>
                <a:cs typeface="Times New Roman" panose="02020603050405020304" pitchFamily="18" charset="0"/>
              </a:rPr>
              <a:t>Errechnen der Wartezeit</a:t>
            </a:r>
          </a:p>
          <a:p>
            <a:pPr marL="457200" indent="-457200">
              <a:buFont typeface="Arial" panose="020B0604020202020204" pitchFamily="34" charset="0"/>
              <a:buChar char="•"/>
            </a:pPr>
            <a:endParaRPr lang="de-DE" sz="3200" dirty="0">
              <a:solidFill>
                <a:schemeClr val="tx1">
                  <a:lumMod val="65000"/>
                  <a:lumOff val="35000"/>
                </a:schemeClr>
              </a:solidFill>
              <a:cs typeface="Times New Roman" panose="02020603050405020304" pitchFamily="18" charset="0"/>
            </a:endParaRPr>
          </a:p>
          <a:p>
            <a:endParaRPr lang="de-DE" sz="3200" dirty="0">
              <a:solidFill>
                <a:schemeClr val="tx1">
                  <a:lumMod val="65000"/>
                  <a:lumOff val="35000"/>
                </a:schemeClr>
              </a:solidFill>
              <a:ea typeface="+mj-ea"/>
              <a:cs typeface="Times New Roman" panose="02020603050405020304" pitchFamily="18" charset="0"/>
            </a:endParaRPr>
          </a:p>
          <a:p>
            <a:pPr marL="285750" indent="-285750">
              <a:buFont typeface="Arial" panose="020B0604020202020204" pitchFamily="34" charset="0"/>
              <a:buChar char="•"/>
            </a:pPr>
            <a:endParaRPr lang="de-DE" dirty="0"/>
          </a:p>
        </p:txBody>
      </p:sp>
    </p:spTree>
    <p:extLst>
      <p:ext uri="{BB962C8B-B14F-4D97-AF65-F5344CB8AC3E}">
        <p14:creationId xmlns:p14="http://schemas.microsoft.com/office/powerpoint/2010/main" val="2518623577"/>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623</Words>
  <Application>Microsoft Office PowerPoint</Application>
  <PresentationFormat>Breitbild</PresentationFormat>
  <Paragraphs>187</Paragraphs>
  <Slides>22</Slides>
  <Notes>22</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22</vt:i4>
      </vt:variant>
    </vt:vector>
  </HeadingPairs>
  <TitlesOfParts>
    <vt:vector size="28" baseType="lpstr">
      <vt:lpstr>Arial</vt:lpstr>
      <vt:lpstr>Calibri</vt:lpstr>
      <vt:lpstr>Calibri Light</vt:lpstr>
      <vt:lpstr>Times New Roman</vt:lpstr>
      <vt:lpstr>Wingdings</vt:lpstr>
      <vt:lpstr>Office</vt:lpstr>
      <vt:lpstr>Gruppe M: Digital Waitingroom</vt:lpstr>
      <vt:lpstr>Gliederung  </vt:lpstr>
      <vt:lpstr>Zielklärung</vt:lpstr>
      <vt:lpstr>Zeitlicher Ablauf</vt:lpstr>
      <vt:lpstr>Use Cases / Demo</vt:lpstr>
      <vt:lpstr>Infrastruktur  </vt:lpstr>
      <vt:lpstr>Backend Endpoints</vt:lpstr>
      <vt:lpstr>Backend Database</vt:lpstr>
      <vt:lpstr>Backend Aufgaben &amp; Features</vt:lpstr>
      <vt:lpstr>Frontende Frameworks</vt:lpstr>
      <vt:lpstr>Startseite</vt:lpstr>
      <vt:lpstr>Praxis Terminplanung</vt:lpstr>
      <vt:lpstr>Patienten-Warteliste</vt:lpstr>
      <vt:lpstr>Frontend  Ablaufdiagramme</vt:lpstr>
      <vt:lpstr>Index: Praxis Login  </vt:lpstr>
      <vt:lpstr>Index: Patienten Login  </vt:lpstr>
      <vt:lpstr>Praxis.html geladen  </vt:lpstr>
      <vt:lpstr>Praxis: Termin Anlegen  </vt:lpstr>
      <vt:lpstr>Praxis: Nutzer löscht Termin  </vt:lpstr>
      <vt:lpstr>Praxis: Termin Statusäderung  </vt:lpstr>
      <vt:lpstr>Warteliste.html geladen  </vt:lpstr>
      <vt:lpstr>Vielen Dank für eure Aufmerksamkeit!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Marius</dc:creator>
  <cp:lastModifiedBy>marius</cp:lastModifiedBy>
  <cp:revision>177</cp:revision>
  <dcterms:created xsi:type="dcterms:W3CDTF">2017-01-08T14:08:45Z</dcterms:created>
  <dcterms:modified xsi:type="dcterms:W3CDTF">2018-06-29T08:04:21Z</dcterms:modified>
</cp:coreProperties>
</file>

<file path=docProps/thumbnail.jpeg>
</file>